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62" r:id="rId4"/>
    <p:sldId id="263" r:id="rId5"/>
    <p:sldId id="268" r:id="rId6"/>
    <p:sldId id="265" r:id="rId7"/>
    <p:sldId id="270" r:id="rId8"/>
    <p:sldId id="264" r:id="rId9"/>
    <p:sldId id="266" r:id="rId10"/>
    <p:sldId id="267" r:id="rId11"/>
    <p:sldId id="269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48"/>
  </p:normalViewPr>
  <p:slideViewPr>
    <p:cSldViewPr snapToGrid="0" snapToObjects="1">
      <p:cViewPr varScale="1">
        <p:scale>
          <a:sx n="112" d="100"/>
          <a:sy n="112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ACC59-8B1D-584F-830D-DE9753A7C46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4614-6F9E-5746-BD09-D84C659CE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5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6" y="98855"/>
            <a:ext cx="1927654" cy="192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6" y="98855"/>
            <a:ext cx="1927654" cy="192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6" y="98855"/>
            <a:ext cx="1927654" cy="192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6" y="98855"/>
            <a:ext cx="1927654" cy="192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6" y="98855"/>
            <a:ext cx="1927654" cy="192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6" y="98855"/>
            <a:ext cx="1927654" cy="192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6" y="98855"/>
            <a:ext cx="1927654" cy="192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u="none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QTXp4rBE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455864"/>
            <a:ext cx="9905998" cy="1478570"/>
          </a:xfrm>
        </p:spPr>
        <p:txBody>
          <a:bodyPr>
            <a:normAutofit/>
          </a:bodyPr>
          <a:lstStyle/>
          <a:p>
            <a:r>
              <a:rPr lang="en-US" sz="7200" dirty="0" err="1" smtClean="0"/>
              <a:t>Raspbian</a:t>
            </a:r>
            <a:r>
              <a:rPr lang="en-US" sz="7200" dirty="0" smtClean="0"/>
              <a:t>: The Basics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97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	: disk usage (sample usage: </a:t>
            </a:r>
            <a:r>
              <a:rPr lang="en-US" b="1" i="1" dirty="0" smtClean="0"/>
              <a:t>du -</a:t>
            </a:r>
            <a:r>
              <a:rPr lang="en-US" b="1" i="1" dirty="0" err="1" smtClean="0"/>
              <a:t>hs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df</a:t>
            </a:r>
            <a:r>
              <a:rPr lang="en-US" dirty="0" smtClean="0"/>
              <a:t>	: show free space on disk (sample in human form: </a:t>
            </a:r>
            <a:r>
              <a:rPr lang="en-US" dirty="0" err="1" smtClean="0"/>
              <a:t>df</a:t>
            </a:r>
            <a:r>
              <a:rPr lang="en-US" dirty="0" smtClean="0"/>
              <a:t> –h)</a:t>
            </a:r>
          </a:p>
          <a:p>
            <a:pPr marL="0" indent="0">
              <a:buNone/>
            </a:pPr>
            <a:r>
              <a:rPr lang="en-US" dirty="0" smtClean="0"/>
              <a:t>free	: free memory available (note: try top to see lots of cool stuff)</a:t>
            </a:r>
          </a:p>
          <a:p>
            <a:pPr marL="0" indent="0">
              <a:buNone/>
            </a:pPr>
            <a:r>
              <a:rPr lang="en-US" dirty="0" smtClean="0"/>
              <a:t>more	: used after a pipe ( | ) to pause the display one </a:t>
            </a:r>
            <a:r>
              <a:rPr lang="en-US" dirty="0" err="1" smtClean="0"/>
              <a:t>screenful</a:t>
            </a:r>
            <a:r>
              <a:rPr lang="en-US" dirty="0" smtClean="0"/>
              <a:t> at a time</a:t>
            </a:r>
          </a:p>
          <a:p>
            <a:pPr marL="0" indent="0">
              <a:buNone/>
            </a:pPr>
            <a:r>
              <a:rPr lang="en-US" dirty="0" smtClean="0"/>
              <a:t>less	: same as more, but with a little extra functionality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3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nano</a:t>
            </a:r>
            <a:r>
              <a:rPr lang="en-US" dirty="0" smtClean="0"/>
              <a:t>		: edit a file</a:t>
            </a:r>
          </a:p>
          <a:p>
            <a:pPr marL="0" indent="0">
              <a:buNone/>
            </a:pPr>
            <a:r>
              <a:rPr lang="en-US" dirty="0" smtClean="0"/>
              <a:t>sort		: sort a file to the console. If following a pipe ( | ) will sort the 		output before displaying it to the screen</a:t>
            </a:r>
          </a:p>
          <a:p>
            <a:pPr marL="0" indent="0">
              <a:buNone/>
            </a:pPr>
            <a:r>
              <a:rPr lang="en-US" dirty="0" err="1" smtClean="0"/>
              <a:t>wc</a:t>
            </a:r>
            <a:r>
              <a:rPr lang="en-US" dirty="0" smtClean="0"/>
              <a:t>		: count the words in a file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1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Raspbian</a:t>
            </a:r>
            <a:r>
              <a:rPr lang="en-US" dirty="0" smtClean="0"/>
              <a:t> is a derivative of Linux, which itself stemmed from a very early system called UNIX.</a:t>
            </a:r>
          </a:p>
          <a:p>
            <a:pPr marL="0" indent="0">
              <a:buNone/>
            </a:pPr>
            <a:r>
              <a:rPr lang="en-US" dirty="0" smtClean="0"/>
              <a:t>The Linux/</a:t>
            </a:r>
            <a:r>
              <a:rPr lang="en-US" dirty="0" err="1" smtClean="0"/>
              <a:t>Raspbian</a:t>
            </a:r>
            <a:r>
              <a:rPr lang="en-US" dirty="0" smtClean="0"/>
              <a:t> community has a long tradition of sharing ideas and code, and helping each other learn</a:t>
            </a:r>
          </a:p>
          <a:p>
            <a:pPr marL="0" indent="0">
              <a:buNone/>
            </a:pPr>
            <a:r>
              <a:rPr lang="en-US" dirty="0" err="1" smtClean="0"/>
              <a:t>Raspbian</a:t>
            </a:r>
            <a:r>
              <a:rPr lang="en-US" dirty="0" smtClean="0"/>
              <a:t> customized specifically for Raspberry Pi, but very similar dialect to other </a:t>
            </a:r>
            <a:r>
              <a:rPr lang="en-US" dirty="0" err="1" smtClean="0"/>
              <a:t>Linuxes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9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Operating System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operating system sites between applications and the computer itself, handling such boring details as creating, organizing and moving files around, checking security, communicating with external devices and computers.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most of us, </a:t>
            </a:r>
            <a:r>
              <a:rPr lang="en-US" dirty="0" err="1" smtClean="0"/>
              <a:t>MacOS</a:t>
            </a:r>
            <a:r>
              <a:rPr lang="en-US" dirty="0" smtClean="0"/>
              <a:t> and Windows hides much of the operating system. Raspberry Pi also has a windowing system that is more convenient for many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5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Everything done by keyboard. Sometimes keyboard is quicker and easier, sometimes a GUI is easier.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2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[tab] key will often complete a command-line statement automatically, even if you're typing a filename or directory name</a:t>
            </a:r>
          </a:p>
          <a:p>
            <a:pPr marL="0" indent="0">
              <a:buNone/>
            </a:pPr>
            <a:r>
              <a:rPr lang="en-US" dirty="0" smtClean="0"/>
              <a:t>* and ? are wildcards, which will match any character(s). So </a:t>
            </a:r>
            <a:r>
              <a:rPr lang="en-US" b="1" i="1" dirty="0" smtClean="0"/>
              <a:t>ls * </a:t>
            </a:r>
            <a:r>
              <a:rPr lang="en-US" dirty="0" smtClean="0"/>
              <a:t>will match all filenames, and </a:t>
            </a:r>
            <a:r>
              <a:rPr lang="en-US" b="1" i="1" dirty="0" smtClean="0"/>
              <a:t>ls </a:t>
            </a:r>
            <a:r>
              <a:rPr lang="en-US" b="1" i="1" dirty="0" err="1" smtClean="0"/>
              <a:t>abc</a:t>
            </a:r>
            <a:r>
              <a:rPr lang="en-US" b="1" i="1" dirty="0" smtClean="0"/>
              <a:t>* </a:t>
            </a:r>
            <a:r>
              <a:rPr lang="en-US" dirty="0" smtClean="0"/>
              <a:t>will match filenames that start with '</a:t>
            </a:r>
            <a:r>
              <a:rPr lang="en-US" dirty="0" err="1" smtClean="0"/>
              <a:t>abc</a:t>
            </a:r>
            <a:r>
              <a:rPr lang="en-US" dirty="0" smtClean="0"/>
              <a:t>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1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"Yeah great. How can I get help?"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two basic ways to get help with commands. We'll show an example, with the </a:t>
            </a:r>
            <a:r>
              <a:rPr lang="en-US" b="1" i="1" dirty="0" smtClean="0"/>
              <a:t>ls</a:t>
            </a:r>
            <a:r>
              <a:rPr lang="en-US" dirty="0" smtClean="0"/>
              <a:t> command:</a:t>
            </a:r>
          </a:p>
          <a:p>
            <a:pPr marL="0" indent="0">
              <a:buNone/>
            </a:pPr>
            <a:r>
              <a:rPr lang="en-US" dirty="0" smtClean="0"/>
              <a:t>	man ls		: show the manual pages for the ls command</a:t>
            </a:r>
          </a:p>
          <a:p>
            <a:pPr marL="0" indent="0">
              <a:buNone/>
            </a:pPr>
            <a:r>
              <a:rPr lang="en-US" dirty="0" smtClean="0"/>
              <a:t>	ls --help	: show a quick summary of the ls command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Almost all </a:t>
            </a:r>
            <a:r>
              <a:rPr lang="en-US" dirty="0" err="1" smtClean="0"/>
              <a:t>Raspbian</a:t>
            </a:r>
            <a:r>
              <a:rPr lang="en-US" dirty="0" smtClean="0"/>
              <a:t> commands can access help either way. The </a:t>
            </a:r>
            <a:r>
              <a:rPr lang="en-US" b="1" i="1" dirty="0" smtClean="0"/>
              <a:t>man</a:t>
            </a:r>
            <a:r>
              <a:rPr lang="en-US" dirty="0" smtClean="0"/>
              <a:t> command gives you very thorough help, </a:t>
            </a:r>
            <a:r>
              <a:rPr lang="en-US" b="1" i="1" dirty="0" smtClean="0"/>
              <a:t>--help </a:t>
            </a:r>
            <a:r>
              <a:rPr lang="en-US" dirty="0" smtClean="0"/>
              <a:t>is shorter.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8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file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306" y="1683521"/>
            <a:ext cx="10244106" cy="4107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many folders based off of the “root” of the drive, which we call /</a:t>
            </a:r>
          </a:p>
          <a:p>
            <a:pPr marL="0" indent="0">
              <a:buNone/>
            </a:pPr>
            <a:r>
              <a:rPr lang="en-US" dirty="0" smtClean="0"/>
              <a:t>(NOTE: different than a folder called /root</a:t>
            </a:r>
          </a:p>
          <a:p>
            <a:pPr marL="0" indent="0">
              <a:buNone/>
            </a:pP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/bin and /</a:t>
            </a:r>
            <a:r>
              <a:rPr lang="en-US" dirty="0" err="1" smtClean="0"/>
              <a:t>sbin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/boot and /lib</a:t>
            </a:r>
          </a:p>
          <a:p>
            <a:pPr marL="0" indent="0">
              <a:buNone/>
            </a:pPr>
            <a:r>
              <a:rPr lang="en-US" dirty="0" smtClean="0"/>
              <a:t>/home 	 		If you want to go HOME, just cd ~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Linux file structure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14258" y="4452359"/>
            <a:ext cx="1521151" cy="1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11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~	: shortcut for the user's home directory (e.g. usage: </a:t>
            </a:r>
            <a:r>
              <a:rPr lang="en-US" b="1" i="1" dirty="0" smtClean="0"/>
              <a:t> cd ~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..	: shortcut for the current directory's </a:t>
            </a:r>
            <a:r>
              <a:rPr lang="en-US" i="1" dirty="0" smtClean="0"/>
              <a:t>parent</a:t>
            </a:r>
          </a:p>
          <a:p>
            <a:pPr marL="0" indent="0">
              <a:buNone/>
            </a:pPr>
            <a:r>
              <a:rPr lang="en-US" dirty="0" smtClean="0"/>
              <a:t>/	: separates directories along a path </a:t>
            </a:r>
          </a:p>
          <a:p>
            <a:pPr marL="0" indent="0">
              <a:buNone/>
            </a:pPr>
            <a:r>
              <a:rPr lang="en-US" dirty="0" err="1" smtClean="0"/>
              <a:t>pwd</a:t>
            </a:r>
            <a:r>
              <a:rPr lang="en-US" dirty="0" smtClean="0"/>
              <a:t>	: show the current directory</a:t>
            </a:r>
          </a:p>
          <a:p>
            <a:pPr marL="0" indent="0">
              <a:buNone/>
            </a:pPr>
            <a:r>
              <a:rPr lang="en-US" dirty="0" smtClean="0"/>
              <a:t>cd	: change to a different directory</a:t>
            </a:r>
          </a:p>
          <a:p>
            <a:pPr marL="0" indent="0">
              <a:buNone/>
            </a:pPr>
            <a:r>
              <a:rPr lang="en-US" dirty="0" err="1" smtClean="0"/>
              <a:t>mkdir</a:t>
            </a:r>
            <a:r>
              <a:rPr lang="en-US" dirty="0" smtClean="0"/>
              <a:t>	: make a new directory</a:t>
            </a:r>
          </a:p>
          <a:p>
            <a:pPr marL="0" indent="0">
              <a:buNone/>
            </a:pPr>
            <a:r>
              <a:rPr lang="en-US" dirty="0" err="1" smtClean="0"/>
              <a:t>rmdir</a:t>
            </a:r>
            <a:r>
              <a:rPr lang="en-US" dirty="0" smtClean="0"/>
              <a:t>	: remove an empty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1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File-based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touch	: create a new file, or update an existing file's date and timestamp</a:t>
            </a:r>
          </a:p>
          <a:p>
            <a:pPr marL="0" indent="0">
              <a:buNone/>
            </a:pPr>
            <a:r>
              <a:rPr lang="en-US" dirty="0" err="1" smtClean="0"/>
              <a:t>cp</a:t>
            </a:r>
            <a:r>
              <a:rPr lang="en-US" dirty="0" smtClean="0"/>
              <a:t>	: copy a file</a:t>
            </a:r>
          </a:p>
          <a:p>
            <a:pPr marL="0" indent="0">
              <a:buNone/>
            </a:pPr>
            <a:r>
              <a:rPr lang="en-US" dirty="0" smtClean="0"/>
              <a:t>mv	: move a file to a new location, or rename it in the same directory</a:t>
            </a:r>
          </a:p>
          <a:p>
            <a:pPr marL="0" indent="0">
              <a:buNone/>
            </a:pPr>
            <a:r>
              <a:rPr lang="en-US" dirty="0" err="1" smtClean="0"/>
              <a:t>rm</a:t>
            </a:r>
            <a:r>
              <a:rPr lang="en-US" dirty="0" smtClean="0"/>
              <a:t>	: delete (</a:t>
            </a:r>
            <a:r>
              <a:rPr lang="en-US" b="1" i="1" dirty="0" smtClean="0"/>
              <a:t>r</a:t>
            </a:r>
            <a:r>
              <a:rPr lang="en-US" dirty="0" smtClean="0"/>
              <a:t>e</a:t>
            </a:r>
            <a:r>
              <a:rPr lang="en-US" b="1" i="1" dirty="0" smtClean="0"/>
              <a:t>m</a:t>
            </a:r>
            <a:r>
              <a:rPr lang="en-US" dirty="0" smtClean="0"/>
              <a:t>ove) a file</a:t>
            </a:r>
          </a:p>
          <a:p>
            <a:pPr marL="0" indent="0">
              <a:buNone/>
            </a:pPr>
            <a:r>
              <a:rPr lang="en-US" dirty="0" smtClean="0"/>
              <a:t>cat	: print a file's content on the display screen</a:t>
            </a:r>
          </a:p>
          <a:p>
            <a:pPr marL="0" indent="0">
              <a:buNone/>
            </a:pPr>
            <a:r>
              <a:rPr lang="en-US" dirty="0" smtClean="0"/>
              <a:t>find	: look for a file in the current directory</a:t>
            </a:r>
          </a:p>
        </p:txBody>
      </p:sp>
    </p:spTree>
    <p:extLst>
      <p:ext uri="{BB962C8B-B14F-4D97-AF65-F5344CB8AC3E}">
        <p14:creationId xmlns:p14="http://schemas.microsoft.com/office/powerpoint/2010/main" val="15383404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Raspbian: The Basics&amp;quot;&quot;/&gt;&lt;property id=&quot;20307&quot; value=&quot;260&quot;/&gt;&lt;/object&gt;&lt;object type=&quot;3&quot; unique_id=&quot;10004&quot;&gt;&lt;property id=&quot;20148&quot; value=&quot;5&quot;/&gt;&lt;property id=&quot;20300&quot; value=&quot;Slide 2 - &amp;quot;Origins&amp;quot;&quot;/&gt;&lt;property id=&quot;20307&quot; value=&quot;261&quot;/&gt;&lt;/object&gt;&lt;object type=&quot;3&quot; unique_id=&quot;10005&quot;&gt;&lt;property id=&quot;20148&quot; value=&quot;5&quot;/&gt;&lt;property id=&quot;20300&quot; value=&quot;Slide 3 - &amp;quot;What does an Operating System do?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The command line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Handy tips&amp;quot;&quot;/&gt;&lt;property id=&quot;20307&quot; value=&quot;268&quot;/&gt;&lt;/object&gt;&lt;object type=&quot;3&quot; unique_id=&quot;10008&quot;&gt;&lt;property id=&quot;20148&quot; value=&quot;5&quot;/&gt;&lt;property id=&quot;20300&quot; value=&quot;Slide 6 - &amp;quot;&amp;quot;Yeah great. How can I get help?&amp;quot;&amp;quot;&quot;/&gt;&lt;property id=&quot;20307&quot; value=&quot;265&quot;/&gt;&lt;/object&gt;&lt;object type=&quot;3&quot; unique_id=&quot;10009&quot;&gt;&lt;property id=&quot;20148&quot; value=&quot;5&quot;/&gt;&lt;property id=&quot;20300&quot; value=&quot;Slide 8 - &amp;quot;Directory-based commands&amp;quot;&quot;/&gt;&lt;property id=&quot;20307&quot; value=&quot;264&quot;/&gt;&lt;/object&gt;&lt;object type=&quot;3&quot; unique_id=&quot;10010&quot;&gt;&lt;property id=&quot;20148&quot; value=&quot;5&quot;/&gt;&lt;property id=&quot;20300&quot; value=&quot;Slide 9 - &amp;quot;File-based commands&amp;quot;&quot;/&gt;&lt;property id=&quot;20307&quot; value=&quot;266&quot;/&gt;&lt;/object&gt;&lt;object type=&quot;3&quot; unique_id=&quot;10011&quot;&gt;&lt;property id=&quot;20148&quot; value=&quot;5&quot;/&gt;&lt;property id=&quot;20300&quot; value=&quot;Slide 10 - &amp;quot;Miscellaneous commands&amp;quot;&quot;/&gt;&lt;property id=&quot;20307&quot; value=&quot;267&quot;/&gt;&lt;/object&gt;&lt;object type=&quot;3&quot; unique_id=&quot;10012&quot;&gt;&lt;property id=&quot;20148&quot; value=&quot;5&quot;/&gt;&lt;property id=&quot;20300&quot; value=&quot;Slide 11 - &amp;quot;Other commands&amp;quot;&quot;/&gt;&lt;property id=&quot;20307&quot; value=&quot;269&quot;/&gt;&lt;/object&gt;&lt;object type=&quot;3&quot; unique_id=&quot;10049&quot;&gt;&lt;property id=&quot;20148&quot; value=&quot;5&quot;/&gt;&lt;property id=&quot;20300&quot; value=&quot;Slide 7 - &amp;quot;What is the file structure?&amp;quot;&quot;/&gt;&lt;property id=&quot;20307&quot; value=&quot;270&quot;/&gt;&lt;/object&gt;&lt;/object&gt;&lt;object type=&quot;8&quot; unique_id=&quot;1002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3144</TotalTime>
  <Words>296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</vt:lpstr>
      <vt:lpstr>Raspbian: The Basics</vt:lpstr>
      <vt:lpstr>Origins</vt:lpstr>
      <vt:lpstr>What does an Operating System do?</vt:lpstr>
      <vt:lpstr>The command line</vt:lpstr>
      <vt:lpstr>Handy tips</vt:lpstr>
      <vt:lpstr>"Yeah great. How can I get help?"</vt:lpstr>
      <vt:lpstr>What is the file structure?</vt:lpstr>
      <vt:lpstr>Directory-based commands</vt:lpstr>
      <vt:lpstr>File-based commands</vt:lpstr>
      <vt:lpstr>Miscellaneous commands</vt:lpstr>
      <vt:lpstr>Other commands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M. Romero</dc:creator>
  <cp:lastModifiedBy>John Romero</cp:lastModifiedBy>
  <cp:revision>48</cp:revision>
  <dcterms:created xsi:type="dcterms:W3CDTF">2017-06-02T14:59:04Z</dcterms:created>
  <dcterms:modified xsi:type="dcterms:W3CDTF">2017-06-05T14:14:46Z</dcterms:modified>
</cp:coreProperties>
</file>