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60" r:id="rId2"/>
    <p:sldId id="262" r:id="rId3"/>
    <p:sldId id="295" r:id="rId4"/>
    <p:sldId id="263" r:id="rId5"/>
    <p:sldId id="264" r:id="rId6"/>
    <p:sldId id="288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8"/>
  </p:normalViewPr>
  <p:slideViewPr>
    <p:cSldViewPr snapToGrid="0" snapToObjects="1">
      <p:cViewPr varScale="1">
        <p:scale>
          <a:sx n="93" d="100"/>
          <a:sy n="93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CC59-8B1D-584F-830D-DE9753A7C46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4614-6F9E-5746-BD09-D84C659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5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9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3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8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5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3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0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0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4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3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20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17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43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7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7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03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0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1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0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4614-6F9E-5746-BD09-D84C659CE8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46" y="98855"/>
            <a:ext cx="1927654" cy="192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55864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Python: The Basics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197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Reserved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7806035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can't use some key words as variables (because they're used by Python for other things)</a:t>
            </a:r>
          </a:p>
          <a:p>
            <a:pPr marL="0" indent="0">
              <a:buNone/>
            </a:pPr>
            <a:endParaRPr lang="en-US" sz="1600" b="1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Lucida Console" panose="020B0609040504020204" pitchFamily="49" charset="0"/>
              </a:rPr>
              <a:t>and</a:t>
            </a:r>
            <a:r>
              <a:rPr lang="en-US" sz="1600" b="1" dirty="0">
                <a:latin typeface="Lucida Console" panose="020B0609040504020204" pitchFamily="49" charset="0"/>
              </a:rPr>
              <a:t>, assert, break, class, continue, </a:t>
            </a:r>
            <a:r>
              <a:rPr lang="en-US" sz="1600" b="1" dirty="0" err="1">
                <a:latin typeface="Lucida Console" panose="020B0609040504020204" pitchFamily="49" charset="0"/>
              </a:rPr>
              <a:t>def</a:t>
            </a:r>
            <a:r>
              <a:rPr lang="en-US" sz="1600" b="1" dirty="0">
                <a:latin typeface="Lucida Console" panose="020B0609040504020204" pitchFamily="49" charset="0"/>
              </a:rPr>
              <a:t>, del, </a:t>
            </a:r>
            <a:r>
              <a:rPr lang="en-US" sz="1600" b="1" dirty="0" err="1" smtClean="0">
                <a:latin typeface="Lucida Console" panose="020B0609040504020204" pitchFamily="49" charset="0"/>
              </a:rPr>
              <a:t>elif</a:t>
            </a:r>
            <a:r>
              <a:rPr lang="en-US" sz="1600" b="1" dirty="0" smtClean="0">
                <a:latin typeface="Lucida Console" panose="020B0609040504020204" pitchFamily="49" charset="0"/>
              </a:rPr>
              <a:t>, else</a:t>
            </a:r>
            <a:r>
              <a:rPr lang="en-US" sz="1600" b="1" dirty="0">
                <a:latin typeface="Lucida Console" panose="020B0609040504020204" pitchFamily="49" charset="0"/>
              </a:rPr>
              <a:t>, except, exec, </a:t>
            </a:r>
            <a:r>
              <a:rPr lang="en-US" sz="1600" b="1" dirty="0" smtClean="0">
                <a:latin typeface="Lucida Console" panose="020B0609040504020204" pitchFamily="49" charset="0"/>
              </a:rPr>
              <a:t>finally</a:t>
            </a:r>
            <a:r>
              <a:rPr lang="en-US" sz="1600" b="1" dirty="0">
                <a:latin typeface="Lucida Console" panose="020B0609040504020204" pitchFamily="49" charset="0"/>
              </a:rPr>
              <a:t>, for, from, global, if</a:t>
            </a:r>
            <a:r>
              <a:rPr lang="en-US" sz="1600" b="1" dirty="0" smtClean="0">
                <a:latin typeface="Lucida Console" panose="020B0609040504020204" pitchFamily="49" charset="0"/>
              </a:rPr>
              <a:t>, import</a:t>
            </a:r>
            <a:r>
              <a:rPr lang="en-US" sz="1600" b="1" dirty="0">
                <a:latin typeface="Lucida Console" panose="020B0609040504020204" pitchFamily="49" charset="0"/>
              </a:rPr>
              <a:t>, in, is, lambda, not, or, pass, print, raise</a:t>
            </a:r>
            <a:r>
              <a:rPr lang="en-US" sz="1600" b="1" dirty="0" smtClean="0">
                <a:latin typeface="Lucida Console" panose="020B0609040504020204" pitchFamily="49" charset="0"/>
              </a:rPr>
              <a:t>, return</a:t>
            </a:r>
            <a:r>
              <a:rPr lang="en-US" sz="1600" b="1" dirty="0">
                <a:latin typeface="Lucida Console" panose="020B0609040504020204" pitchFamily="49" charset="0"/>
              </a:rPr>
              <a:t>, try, while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6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Numbers, strings and tuples are simple types (also called </a:t>
            </a:r>
            <a:r>
              <a:rPr lang="en-US" i="1" dirty="0" smtClean="0"/>
              <a:t>immutable</a:t>
            </a:r>
            <a:r>
              <a:rPr lang="en-US" dirty="0" smtClean="0"/>
              <a:t>). If you assign a variable with a simple type to another variable, Python makes a copy of the value and puts it into the new variable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x = 3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y = x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y = y + 1     # sets y to 4, value of x still 3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3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Lists, objects (also called </a:t>
            </a:r>
            <a:r>
              <a:rPr lang="en-US" i="1" dirty="0" smtClean="0"/>
              <a:t>mutable)</a:t>
            </a:r>
            <a:r>
              <a:rPr lang="en-US" dirty="0" smtClean="0"/>
              <a:t>, when you assign one variable to another, both variables end up pointing to the same values in memory</a:t>
            </a:r>
          </a:p>
          <a:p>
            <a:pPr marL="0" indent="0">
              <a:buNone/>
            </a:pPr>
            <a:r>
              <a:rPr lang="en-US" dirty="0" smtClean="0"/>
              <a:t>List example: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myList</a:t>
            </a:r>
            <a:r>
              <a:rPr lang="en-US" sz="1600" dirty="0" smtClean="0">
                <a:latin typeface="Lucida Console" panose="020B0609040504020204" pitchFamily="49" charset="0"/>
              </a:rPr>
              <a:t> = ["John", "Paul", "George", "Ringo"]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yourList</a:t>
            </a:r>
            <a:r>
              <a:rPr lang="en-US" sz="1600" dirty="0" smtClean="0">
                <a:latin typeface="Lucida Console" panose="020B0609040504020204" pitchFamily="49" charset="0"/>
              </a:rPr>
              <a:t> = </a:t>
            </a:r>
            <a:r>
              <a:rPr lang="en-US" sz="1600" dirty="0" err="1" smtClean="0">
                <a:latin typeface="Lucida Console" panose="020B0609040504020204" pitchFamily="49" charset="0"/>
              </a:rPr>
              <a:t>myList</a:t>
            </a:r>
            <a:r>
              <a:rPr lang="en-US" sz="1600" dirty="0" smtClean="0">
                <a:latin typeface="Lucida Console" panose="020B0609040504020204" pitchFamily="49" charset="0"/>
              </a:rPr>
              <a:t>    # this makes both variables point to the same value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yourList</a:t>
            </a:r>
            <a:r>
              <a:rPr lang="en-US" sz="1600" dirty="0" smtClean="0">
                <a:latin typeface="Lucida Console" panose="020B0609040504020204" pitchFamily="49" charset="0"/>
              </a:rPr>
              <a:t> = ["</a:t>
            </a:r>
            <a:r>
              <a:rPr lang="en-US" sz="1600" dirty="0" err="1" smtClean="0">
                <a:latin typeface="Lucida Console" panose="020B0609040504020204" pitchFamily="49" charset="0"/>
              </a:rPr>
              <a:t>Yoko","John</a:t>
            </a:r>
            <a:r>
              <a:rPr lang="en-US" sz="1600" dirty="0" smtClean="0">
                <a:latin typeface="Lucida Console" panose="020B0609040504020204" pitchFamily="49" charset="0"/>
              </a:rPr>
              <a:t>"]    # </a:t>
            </a:r>
            <a:r>
              <a:rPr lang="en-US" sz="1600" dirty="0" err="1" smtClean="0">
                <a:latin typeface="Lucida Console" panose="020B0609040504020204" pitchFamily="49" charset="0"/>
              </a:rPr>
              <a:t>myList</a:t>
            </a:r>
            <a:r>
              <a:rPr lang="en-US" sz="1600" dirty="0" smtClean="0">
                <a:latin typeface="Lucida Console" panose="020B0609040504020204" pitchFamily="49" charset="0"/>
              </a:rPr>
              <a:t> now also points to </a:t>
            </a:r>
            <a:r>
              <a:rPr lang="en-US" sz="1600" dirty="0">
                <a:latin typeface="Lucida Console" panose="020B0609040504020204" pitchFamily="49" charset="0"/>
              </a:rPr>
              <a:t>["</a:t>
            </a:r>
            <a:r>
              <a:rPr lang="en-US" sz="1600" dirty="0" err="1">
                <a:latin typeface="Lucida Console" panose="020B0609040504020204" pitchFamily="49" charset="0"/>
              </a:rPr>
              <a:t>Yoko","John</a:t>
            </a:r>
            <a:r>
              <a:rPr lang="en-US" sz="1600" dirty="0">
                <a:latin typeface="Lucida Console" panose="020B0609040504020204" pitchFamily="49" charset="0"/>
              </a:rPr>
              <a:t>"] </a:t>
            </a:r>
          </a:p>
        </p:txBody>
      </p:sp>
    </p:spTree>
    <p:extLst>
      <p:ext uri="{BB962C8B-B14F-4D97-AF65-F5344CB8AC3E}">
        <p14:creationId xmlns:p14="http://schemas.microsoft.com/office/powerpoint/2010/main" val="76621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Tuples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Similar to arrays, but every time you assign a Tuple to a variable it makes a new copy. Assigning a List to a variable makes the variable "point" to the list's value. </a:t>
            </a:r>
            <a:r>
              <a:rPr lang="en-US" b="1" dirty="0" smtClean="0"/>
              <a:t>List elements can change. Tuple elements cannot.</a:t>
            </a:r>
          </a:p>
          <a:p>
            <a:pPr marL="0" indent="0">
              <a:buNone/>
            </a:pPr>
            <a:r>
              <a:rPr lang="en-US" dirty="0" smtClean="0"/>
              <a:t>Here's how to assign them to variables:</a:t>
            </a:r>
          </a:p>
          <a:p>
            <a:pPr marL="0" indent="0">
              <a:buNone/>
            </a:pPr>
            <a:r>
              <a:rPr lang="en-US" dirty="0" err="1" smtClean="0"/>
              <a:t>someList</a:t>
            </a:r>
            <a:r>
              <a:rPr lang="en-US" dirty="0" smtClean="0"/>
              <a:t> = [10,20,30,40]</a:t>
            </a:r>
          </a:p>
          <a:p>
            <a:pPr marL="0" indent="0">
              <a:buNone/>
            </a:pPr>
            <a:r>
              <a:rPr lang="en-US" dirty="0" err="1" smtClean="0"/>
              <a:t>someTuple</a:t>
            </a:r>
            <a:r>
              <a:rPr lang="en-US" dirty="0" smtClean="0"/>
              <a:t> = (10,20,30,40)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7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Tuples (part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reference one element in a list or tuple (or one character in a string!), put it in square brackets: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years = ["</a:t>
            </a:r>
            <a:r>
              <a:rPr lang="en-US" sz="1600" dirty="0" err="1" smtClean="0">
                <a:latin typeface="Lucida Console" panose="020B0609040504020204" pitchFamily="49" charset="0"/>
              </a:rPr>
              <a:t>freshman","sophomore","junior","senior</a:t>
            </a:r>
            <a:r>
              <a:rPr lang="en-US" sz="1600" dirty="0" smtClean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print years[0]     # prints "freshman" (without the quotes)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Changing a list element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years[0] = "fish"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print </a:t>
            </a:r>
            <a:r>
              <a:rPr lang="en-US" sz="1600" dirty="0">
                <a:latin typeface="Lucida Console" panose="020B0609040504020204" pitchFamily="49" charset="0"/>
              </a:rPr>
              <a:t>years[0]     # prints </a:t>
            </a:r>
            <a:r>
              <a:rPr lang="en-US" sz="1600" dirty="0" smtClean="0">
                <a:latin typeface="Lucida Console" panose="020B0609040504020204" pitchFamily="49" charset="0"/>
              </a:rPr>
              <a:t>"fish" </a:t>
            </a:r>
            <a:r>
              <a:rPr lang="en-US" sz="1600" dirty="0">
                <a:latin typeface="Lucida Console" panose="020B0609040504020204" pitchFamily="49" charset="0"/>
              </a:rPr>
              <a:t>(without the quotes)</a:t>
            </a:r>
          </a:p>
          <a:p>
            <a:pPr marL="0" indent="0"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0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Tuples (part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Lists and tuples can contain all different types of elements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historyClass</a:t>
            </a:r>
            <a:r>
              <a:rPr lang="en-US" sz="1600" dirty="0" smtClean="0">
                <a:latin typeface="Lucida Console" panose="020B0609040504020204" pitchFamily="49" charset="0"/>
              </a:rPr>
              <a:t> = ("</a:t>
            </a:r>
            <a:r>
              <a:rPr lang="en-US" sz="1600" dirty="0" err="1" smtClean="0">
                <a:latin typeface="Lucida Console" panose="020B0609040504020204" pitchFamily="49" charset="0"/>
              </a:rPr>
              <a:t>HIST","Early</a:t>
            </a:r>
            <a:r>
              <a:rPr lang="en-US" sz="1600" dirty="0" smtClean="0">
                <a:latin typeface="Lucida Console" panose="020B0609040504020204" pitchFamily="49" charset="0"/>
              </a:rPr>
              <a:t> American Culture",93, 4)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9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Tuples (part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starts at 0 (first element). Negative indexing starts at -1 (last element)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cities = ["College </a:t>
            </a:r>
            <a:r>
              <a:rPr lang="en-US" sz="1600" dirty="0" err="1" smtClean="0">
                <a:latin typeface="Lucida Console" panose="020B0609040504020204" pitchFamily="49" charset="0"/>
              </a:rPr>
              <a:t>Station","Bryan","Brenham","Iola","North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Zulch</a:t>
            </a:r>
            <a:r>
              <a:rPr lang="en-US" sz="1600" dirty="0" smtClean="0">
                <a:latin typeface="Lucida Console" panose="020B0609040504020204" pitchFamily="49" charset="0"/>
              </a:rPr>
              <a:t>","Snook"]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cities[0]      # "College Station"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cities[4]      # </a:t>
            </a:r>
            <a:r>
              <a:rPr lang="en-US" sz="1600" dirty="0">
                <a:latin typeface="Lucida Console" panose="020B0609040504020204" pitchFamily="49" charset="0"/>
              </a:rPr>
              <a:t>"North </a:t>
            </a:r>
            <a:r>
              <a:rPr lang="en-US" sz="1600" dirty="0" err="1">
                <a:latin typeface="Lucida Console" panose="020B0609040504020204" pitchFamily="49" charset="0"/>
              </a:rPr>
              <a:t>Zulch</a:t>
            </a:r>
            <a:r>
              <a:rPr lang="en-US" sz="1600" dirty="0" smtClean="0">
                <a:latin typeface="Lucida Console" panose="020B060904050402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cities[-2]     # "North </a:t>
            </a:r>
            <a:r>
              <a:rPr lang="en-US" sz="1600" dirty="0" err="1" smtClean="0">
                <a:latin typeface="Lucida Console" panose="020B0609040504020204" pitchFamily="49" charset="0"/>
              </a:rPr>
              <a:t>Zulch</a:t>
            </a:r>
            <a:r>
              <a:rPr lang="en-US" sz="1600" dirty="0" smtClean="0">
                <a:latin typeface="Lucida Console" panose="020B0609040504020204" pitchFamily="49" charset="0"/>
              </a:rPr>
              <a:t>"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8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Tuples (part </a:t>
            </a:r>
            <a:r>
              <a:rPr lang="en-US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Slicing up lists, tuples and strings.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slogan = "Don't mess with Texas"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slogan[16:21]        # "Texas"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slogan[16:-1]        # "Texas"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slogan[11:]          # "with Texas"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slogan[:5]           # "Don't"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slogan[:]            # </a:t>
            </a:r>
            <a:r>
              <a:rPr lang="en-US" sz="1600" dirty="0">
                <a:latin typeface="Lucida Console" panose="020B0609040504020204" pitchFamily="49" charset="0"/>
              </a:rPr>
              <a:t>"Don't mess with Texas"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7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 (</a:t>
            </a:r>
            <a:r>
              <a:rPr lang="en-US" i="1" dirty="0" smtClean="0"/>
              <a:t>Boolean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Operators: </a:t>
            </a:r>
            <a:r>
              <a:rPr lang="en-US" sz="2000" dirty="0" smtClean="0">
                <a:latin typeface="Lucida Console" panose="020B0609040504020204" pitchFamily="49" charset="0"/>
              </a:rPr>
              <a:t>==, !=, &lt;, &lt;=, &gt;, &gt;=, in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x, y, name = 1, 4, "Harry"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x == y         # False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x &lt; y          # True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'r' in name    # True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4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Concatenates lists, tuples and strings together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(1, 2, 3) + (4, 5, 6</a:t>
            </a:r>
            <a:r>
              <a:rPr lang="en-US" sz="1600" dirty="0" smtClean="0">
                <a:latin typeface="Lucida Console" panose="020B0609040504020204" pitchFamily="49" charset="0"/>
              </a:rPr>
              <a:t>)    # (1, 2, 3, 4, 5, 6)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[1 ,2 ,3] + [4, 5, 6]    # [1, 2, 3, 4, 5, 6]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"I like" + " " + "Python"  # "I like Python"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1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Origin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0415" y="2187723"/>
            <a:ext cx="102378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Created by </a:t>
            </a:r>
            <a:r>
              <a:rPr lang="en-US" sz="2800" dirty="0" smtClean="0">
                <a:latin typeface="Lucida Console" panose="020B0609040504020204" pitchFamily="49" charset="0"/>
              </a:rPr>
              <a:t>Guido Van Rossum </a:t>
            </a:r>
            <a:r>
              <a:rPr lang="en-US" dirty="0" smtClean="0">
                <a:latin typeface="Lucida Console" panose="020B0609040504020204" pitchFamily="49" charset="0"/>
              </a:rPr>
              <a:t>in early 1990s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Conceived at late 1980’s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Named after “Monty Python’s Flying Circus”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Console" panose="020B0609040504020204" pitchFamily="49" charset="0"/>
              </a:rPr>
              <a:t>Short History of Python Versions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Python 1.0 – January 1994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Python 2.0 – October 2000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	Python 2.6 – October 2008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	Python 2.7 – July 2010 (latest version)</a:t>
            </a:r>
          </a:p>
          <a:p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Python 3.0 – December 2008 </a:t>
            </a:r>
          </a:p>
          <a:p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NOTE: Mostly compatible with Python 2</a:t>
            </a:r>
          </a:p>
        </p:txBody>
      </p:sp>
      <p:pic>
        <p:nvPicPr>
          <p:cNvPr id="1026" name="Picture 2" descr="Image result for guido van rossum yo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04" y="256373"/>
            <a:ext cx="2575133" cy="19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nty pyth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39" y="3329322"/>
            <a:ext cx="4246386" cy="23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8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Repeats multiples of lists, tuples and strings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(1, 2, 3) </a:t>
            </a:r>
            <a:r>
              <a:rPr lang="en-US" sz="1600" dirty="0" smtClean="0">
                <a:latin typeface="Lucida Console" panose="020B0609040504020204" pitchFamily="49" charset="0"/>
              </a:rPr>
              <a:t>* 3    # (</a:t>
            </a:r>
            <a:r>
              <a:rPr lang="en-US" sz="1600" dirty="0">
                <a:latin typeface="Lucida Console" panose="020B0609040504020204" pitchFamily="49" charset="0"/>
              </a:rPr>
              <a:t>1, 2, 3, 1, 2, 3, 1, 2, </a:t>
            </a:r>
            <a:r>
              <a:rPr lang="en-US" sz="1600" dirty="0" smtClean="0">
                <a:latin typeface="Lucida Console" panose="020B0609040504020204" pitchFamily="49" charset="0"/>
              </a:rPr>
              <a:t>3)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[4, 5, 6] * 2    # [</a:t>
            </a:r>
            <a:r>
              <a:rPr lang="en-US" sz="1600" dirty="0">
                <a:latin typeface="Lucida Console" panose="020B0609040504020204" pitchFamily="49" charset="0"/>
              </a:rPr>
              <a:t>4, 5, </a:t>
            </a:r>
            <a:r>
              <a:rPr lang="en-US" sz="1600" dirty="0" smtClean="0">
                <a:latin typeface="Lucida Console" panose="020B0609040504020204" pitchFamily="49" charset="0"/>
              </a:rPr>
              <a:t>6, </a:t>
            </a:r>
            <a:r>
              <a:rPr lang="en-US" sz="1600" dirty="0">
                <a:latin typeface="Lucida Console" panose="020B0609040504020204" pitchFamily="49" charset="0"/>
              </a:rPr>
              <a:t>4, 5, 6</a:t>
            </a:r>
            <a:r>
              <a:rPr lang="en-US" sz="1600" dirty="0" smtClean="0">
                <a:latin typeface="Lucida Console" panose="020B06090405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"Python" * 4     # "</a:t>
            </a:r>
            <a:r>
              <a:rPr lang="en-US" sz="1600" dirty="0" err="1" smtClean="0">
                <a:latin typeface="Lucida Console" panose="020B0609040504020204" pitchFamily="49" charset="0"/>
              </a:rPr>
              <a:t>PythonPythonPythonPython</a:t>
            </a:r>
            <a:r>
              <a:rPr lang="en-US" sz="1600" dirty="0" smtClean="0">
                <a:latin typeface="Lucida Console" panose="020B0609040504020204" pitchFamily="49" charset="0"/>
              </a:rPr>
              <a:t>"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3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478570"/>
          </a:xfrm>
        </p:spPr>
        <p:txBody>
          <a:bodyPr/>
          <a:lstStyle/>
          <a:p>
            <a:r>
              <a:rPr lang="en-US" dirty="0" smtClean="0"/>
              <a:t>Main Differences between Python 2 and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218814"/>
            <a:ext cx="9905999" cy="35417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Input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Python 2</a:t>
            </a:r>
            <a:r>
              <a:rPr lang="en-US" sz="1600" dirty="0" smtClean="0">
                <a:latin typeface="Lucida Console" panose="020B0609040504020204" pitchFamily="49" charset="0"/>
              </a:rPr>
              <a:t>: </a:t>
            </a:r>
            <a:r>
              <a:rPr lang="en-US" sz="1600" dirty="0" err="1" smtClean="0">
                <a:latin typeface="Lucida Console" panose="020B0609040504020204" pitchFamily="49" charset="0"/>
              </a:rPr>
              <a:t>raw_input</a:t>
            </a:r>
            <a:r>
              <a:rPr lang="en-US" sz="1600" dirty="0" smtClean="0">
                <a:latin typeface="Lucida Console" panose="020B0609040504020204" pitchFamily="49" charset="0"/>
              </a:rPr>
              <a:t>("Enter a number:")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Python 3:  </a:t>
            </a:r>
            <a:r>
              <a:rPr lang="en-US" sz="1600" dirty="0" smtClean="0">
                <a:latin typeface="Lucida Console" panose="020B0609040504020204" pitchFamily="49" charset="0"/>
              </a:rPr>
              <a:t>input("Enter a number:")</a:t>
            </a:r>
          </a:p>
          <a:p>
            <a:r>
              <a:rPr lang="en-US" dirty="0" smtClean="0"/>
              <a:t>Print</a:t>
            </a:r>
          </a:p>
          <a:p>
            <a:pPr marL="0" indent="0">
              <a:buNone/>
            </a:pPr>
            <a:r>
              <a:rPr lang="en-US" dirty="0" smtClean="0"/>
              <a:t>	Python 2: </a:t>
            </a:r>
            <a:r>
              <a:rPr lang="en-US" sz="2000" b="1" dirty="0" smtClean="0">
                <a:latin typeface="Lucida Console" panose="020B0609040504020204" pitchFamily="49" charset="0"/>
              </a:rPr>
              <a:t>Print x</a:t>
            </a:r>
            <a:r>
              <a:rPr lang="en-US" dirty="0" smtClean="0"/>
              <a:t>		Python 3: </a:t>
            </a:r>
            <a:r>
              <a:rPr lang="en-US" sz="2000" b="1" dirty="0" smtClean="0">
                <a:latin typeface="Lucida Console" panose="020B0609040504020204" pitchFamily="49" charset="0"/>
              </a:rPr>
              <a:t>Print(x)</a:t>
            </a:r>
          </a:p>
          <a:p>
            <a:r>
              <a:rPr lang="en-US" dirty="0" smtClean="0"/>
              <a:t>Integer division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Python 2:  </a:t>
            </a:r>
            <a:r>
              <a:rPr lang="en-US" sz="2000" dirty="0" smtClean="0">
                <a:latin typeface="Lucida Console" panose="020B0609040504020204" pitchFamily="49" charset="0"/>
              </a:rPr>
              <a:t>3/2    #1   (</a:t>
            </a:r>
            <a:r>
              <a:rPr lang="en-US" sz="2000" dirty="0" err="1" smtClean="0">
                <a:latin typeface="Lucida Console" panose="020B0609040504020204" pitchFamily="49" charset="0"/>
              </a:rPr>
              <a:t>int</a:t>
            </a:r>
            <a:r>
              <a:rPr lang="en-US" sz="2000" dirty="0" smtClean="0">
                <a:latin typeface="Lucida Console" panose="020B0609040504020204" pitchFamily="49" charset="0"/>
              </a:rPr>
              <a:t>/</a:t>
            </a:r>
            <a:r>
              <a:rPr lang="en-US" sz="2000" dirty="0" err="1" smtClean="0">
                <a:latin typeface="Lucida Console" panose="020B0609040504020204" pitchFamily="49" charset="0"/>
              </a:rPr>
              <a:t>int</a:t>
            </a:r>
            <a:r>
              <a:rPr lang="en-US" sz="2000" dirty="0" smtClean="0">
                <a:latin typeface="Lucida Console" panose="020B0609040504020204" pitchFamily="49" charset="0"/>
              </a:rPr>
              <a:t> -&gt; </a:t>
            </a:r>
            <a:r>
              <a:rPr lang="en-US" sz="2000" dirty="0" err="1" smtClean="0">
                <a:latin typeface="Lucida Console" panose="020B0609040504020204" pitchFamily="49" charset="0"/>
              </a:rPr>
              <a:t>int</a:t>
            </a:r>
            <a:r>
              <a:rPr lang="en-US" sz="20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dirty="0" smtClean="0"/>
              <a:t>Python 3:  </a:t>
            </a:r>
            <a:r>
              <a:rPr lang="en-US" sz="2000" dirty="0" smtClean="0">
                <a:latin typeface="Lucida Console" panose="020B0609040504020204" pitchFamily="49" charset="0"/>
              </a:rPr>
              <a:t>3/2    #1.5 (</a:t>
            </a:r>
            <a:r>
              <a:rPr lang="en-US" sz="2000" dirty="0" err="1" smtClean="0">
                <a:latin typeface="Lucida Console" panose="020B0609040504020204" pitchFamily="49" charset="0"/>
              </a:rPr>
              <a:t>int</a:t>
            </a:r>
            <a:r>
              <a:rPr lang="en-US" sz="2000" dirty="0" smtClean="0">
                <a:latin typeface="Lucida Console" panose="020B0609040504020204" pitchFamily="49" charset="0"/>
              </a:rPr>
              <a:t>/</a:t>
            </a:r>
            <a:r>
              <a:rPr lang="en-US" sz="2000" dirty="0" err="1" smtClean="0">
                <a:latin typeface="Lucida Console" panose="020B0609040504020204" pitchFamily="49" charset="0"/>
              </a:rPr>
              <a:t>int</a:t>
            </a:r>
            <a:r>
              <a:rPr lang="en-US" sz="2000" dirty="0" smtClean="0">
                <a:latin typeface="Lucida Console" panose="020B0609040504020204" pitchFamily="49" charset="0"/>
              </a:rPr>
              <a:t> -&gt; real)</a:t>
            </a:r>
          </a:p>
          <a:p>
            <a:r>
              <a:rPr lang="en-US" dirty="0" smtClean="0"/>
              <a:t>Loop variables global (Python2) changed to local (Python3)</a:t>
            </a:r>
          </a:p>
        </p:txBody>
      </p:sp>
    </p:spTree>
    <p:extLst>
      <p:ext uri="{BB962C8B-B14F-4D97-AF65-F5344CB8AC3E}">
        <p14:creationId xmlns:p14="http://schemas.microsoft.com/office/powerpoint/2010/main" val="110836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method: append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friends = ["</a:t>
            </a:r>
            <a:r>
              <a:rPr lang="en-US" sz="2000" dirty="0" err="1">
                <a:latin typeface="Lucida Console" panose="020B0609040504020204" pitchFamily="49" charset="0"/>
              </a:rPr>
              <a:t>Al","Bev</a:t>
            </a:r>
            <a:r>
              <a:rPr lang="en-US" sz="2000" dirty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2000" dirty="0" err="1" smtClean="0">
                <a:latin typeface="Lucida Console" panose="020B0609040504020204" pitchFamily="49" charset="0"/>
              </a:rPr>
              <a:t>friends.append</a:t>
            </a:r>
            <a:r>
              <a:rPr lang="en-US" sz="2000" dirty="0" smtClean="0">
                <a:latin typeface="Lucida Console" panose="020B0609040504020204" pitchFamily="49" charset="0"/>
              </a:rPr>
              <a:t>("</a:t>
            </a:r>
            <a:r>
              <a:rPr lang="en-US" sz="2000" dirty="0">
                <a:latin typeface="Lucida Console" panose="020B0609040504020204" pitchFamily="49" charset="0"/>
              </a:rPr>
              <a:t>Chuck") #friends=["</a:t>
            </a:r>
            <a:r>
              <a:rPr lang="en-US" sz="2000" dirty="0" err="1">
                <a:latin typeface="Lucida Console" panose="020B0609040504020204" pitchFamily="49" charset="0"/>
              </a:rPr>
              <a:t>Al","Bev","Chuck</a:t>
            </a:r>
            <a:r>
              <a:rPr lang="en-US" sz="2000" dirty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2000" dirty="0" err="1">
                <a:latin typeface="Lucida Console" panose="020B0609040504020204" pitchFamily="49" charset="0"/>
              </a:rPr>
              <a:t>friends.append</a:t>
            </a:r>
            <a:r>
              <a:rPr lang="en-US" sz="2000" dirty="0">
                <a:latin typeface="Lucida Console" panose="020B0609040504020204" pitchFamily="49" charset="0"/>
              </a:rPr>
              <a:t>(1,"Chuck") #friends=["</a:t>
            </a:r>
            <a:r>
              <a:rPr lang="en-US" sz="2000" dirty="0" err="1">
                <a:latin typeface="Lucida Console" panose="020B0609040504020204" pitchFamily="49" charset="0"/>
              </a:rPr>
              <a:t>Al","Chuck","Bev</a:t>
            </a:r>
            <a:r>
              <a:rPr lang="en-US" sz="2000" dirty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endParaRPr lang="en-US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/>
              <a:t>append is a </a:t>
            </a:r>
            <a:r>
              <a:rPr lang="en-US" i="1" dirty="0"/>
              <a:t>method</a:t>
            </a:r>
            <a:r>
              <a:rPr lang="en-US" dirty="0"/>
              <a:t> of lists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769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method: extend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friends = ["</a:t>
            </a:r>
            <a:r>
              <a:rPr lang="en-US" sz="1600" dirty="0" err="1" smtClean="0">
                <a:latin typeface="Lucida Console" panose="020B0609040504020204" pitchFamily="49" charset="0"/>
              </a:rPr>
              <a:t>Al","Bev</a:t>
            </a:r>
            <a:r>
              <a:rPr lang="en-US" sz="1600" dirty="0" smtClean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moreFriends</a:t>
            </a:r>
            <a:r>
              <a:rPr lang="en-US" sz="1600" dirty="0" smtClean="0">
                <a:latin typeface="Lucida Console" panose="020B0609040504020204" pitchFamily="49" charset="0"/>
              </a:rPr>
              <a:t> = ["</a:t>
            </a:r>
            <a:r>
              <a:rPr lang="en-US" sz="1600" dirty="0" err="1" smtClean="0">
                <a:latin typeface="Lucida Console" panose="020B0609040504020204" pitchFamily="49" charset="0"/>
              </a:rPr>
              <a:t>Chuck","Dee</a:t>
            </a:r>
            <a:r>
              <a:rPr lang="en-US" sz="1600" dirty="0" smtClean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friends.append</a:t>
            </a:r>
            <a:r>
              <a:rPr lang="en-US" sz="1600" dirty="0" smtClean="0">
                <a:latin typeface="Lucida Console" panose="020B0609040504020204" pitchFamily="49" charset="0"/>
              </a:rPr>
              <a:t>(</a:t>
            </a:r>
            <a:r>
              <a:rPr lang="en-US" sz="1600" dirty="0" err="1" smtClean="0">
                <a:latin typeface="Lucida Console" panose="020B0609040504020204" pitchFamily="49" charset="0"/>
              </a:rPr>
              <a:t>moreFriends</a:t>
            </a:r>
            <a:r>
              <a:rPr lang="en-US" sz="1600" dirty="0" smtClean="0">
                <a:latin typeface="Lucida Console" panose="020B0609040504020204" pitchFamily="49" charset="0"/>
              </a:rPr>
              <a:t>) </a:t>
            </a:r>
            <a:r>
              <a:rPr lang="en-US" sz="1600" dirty="0">
                <a:latin typeface="Lucida Console" panose="020B0609040504020204" pitchFamily="49" charset="0"/>
              </a:rPr>
              <a:t>#friends=["</a:t>
            </a:r>
            <a:r>
              <a:rPr lang="en-US" sz="1600" dirty="0" err="1">
                <a:latin typeface="Lucida Console" panose="020B0609040504020204" pitchFamily="49" charset="0"/>
              </a:rPr>
              <a:t>Al","Bev</a:t>
            </a:r>
            <a:r>
              <a:rPr lang="en-US" sz="1600" dirty="0" smtClean="0">
                <a:latin typeface="Lucida Console" panose="020B0609040504020204" pitchFamily="49" charset="0"/>
              </a:rPr>
              <a:t>",["</a:t>
            </a:r>
            <a:r>
              <a:rPr lang="en-US" sz="1600" dirty="0" err="1">
                <a:latin typeface="Lucida Console" panose="020B0609040504020204" pitchFamily="49" charset="0"/>
              </a:rPr>
              <a:t>Chuck","Dee</a:t>
            </a:r>
            <a:r>
              <a:rPr lang="en-US" sz="1600" dirty="0" smtClean="0">
                <a:latin typeface="Lucida Console" panose="020B0609040504020204" pitchFamily="49" charset="0"/>
              </a:rPr>
              <a:t>"]]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Lucida Console" panose="020B0609040504020204" pitchFamily="49" charset="0"/>
              </a:rPr>
              <a:t>friends.extend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moreFriends</a:t>
            </a:r>
            <a:r>
              <a:rPr lang="en-US" sz="1600" dirty="0">
                <a:latin typeface="Lucida Console" panose="020B0609040504020204" pitchFamily="49" charset="0"/>
              </a:rPr>
              <a:t>) #friends=["</a:t>
            </a:r>
            <a:r>
              <a:rPr lang="en-US" sz="1600" dirty="0" err="1">
                <a:latin typeface="Lucida Console" panose="020B0609040504020204" pitchFamily="49" charset="0"/>
              </a:rPr>
              <a:t>Al","Bev","Chuck","Dee</a:t>
            </a:r>
            <a:r>
              <a:rPr lang="en-US" sz="1600" dirty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endParaRPr lang="en-US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/>
              <a:t>extend is another </a:t>
            </a:r>
            <a:r>
              <a:rPr lang="en-US" i="1" dirty="0" smtClean="0"/>
              <a:t>method</a:t>
            </a:r>
            <a:r>
              <a:rPr lang="en-US" dirty="0" smtClean="0"/>
              <a:t> of lists</a:t>
            </a:r>
          </a:p>
          <a:p>
            <a:pPr marL="0" indent="0">
              <a:buNone/>
            </a:pPr>
            <a:r>
              <a:rPr lang="en-US" dirty="0" smtClean="0"/>
              <a:t>+ creates a new list, extend modifies current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1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methods: index, count, remove, reverse, sort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friends = ["</a:t>
            </a:r>
            <a:r>
              <a:rPr lang="en-US" sz="1600" dirty="0" err="1" smtClean="0">
                <a:latin typeface="Lucida Console" panose="020B0609040504020204" pitchFamily="49" charset="0"/>
              </a:rPr>
              <a:t>Al","Bev","</a:t>
            </a:r>
            <a:r>
              <a:rPr lang="en-US" sz="1600" dirty="0" err="1">
                <a:latin typeface="Lucida Console" panose="020B0609040504020204" pitchFamily="49" charset="0"/>
              </a:rPr>
              <a:t>Chuck","</a:t>
            </a:r>
            <a:r>
              <a:rPr lang="en-US" sz="1600" dirty="0" err="1" smtClean="0">
                <a:latin typeface="Lucida Console" panose="020B0609040504020204" pitchFamily="49" charset="0"/>
              </a:rPr>
              <a:t>Dee","Bev</a:t>
            </a:r>
            <a:r>
              <a:rPr lang="en-US" sz="1600" dirty="0" smtClean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friends.</a:t>
            </a:r>
            <a:r>
              <a:rPr lang="en-US" sz="1600" b="1" dirty="0" err="1" smtClean="0">
                <a:latin typeface="Lucida Console" panose="020B0609040504020204" pitchFamily="49" charset="0"/>
              </a:rPr>
              <a:t>index</a:t>
            </a:r>
            <a:r>
              <a:rPr lang="en-US" sz="1600" dirty="0" smtClean="0">
                <a:latin typeface="Lucida Console" panose="020B0609040504020204" pitchFamily="49" charset="0"/>
              </a:rPr>
              <a:t>("Dee") # 3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friends.</a:t>
            </a:r>
            <a:r>
              <a:rPr lang="en-US" sz="1600" b="1" dirty="0" err="1" smtClean="0">
                <a:latin typeface="Lucida Console" panose="020B0609040504020204" pitchFamily="49" charset="0"/>
              </a:rPr>
              <a:t>count</a:t>
            </a:r>
            <a:r>
              <a:rPr lang="en-US" sz="1600" dirty="0" smtClean="0">
                <a:latin typeface="Lucida Console" panose="020B0609040504020204" pitchFamily="49" charset="0"/>
              </a:rPr>
              <a:t>("Bev") # 2</a:t>
            </a:r>
          </a:p>
          <a:p>
            <a:pPr marL="0" indent="0">
              <a:buNone/>
            </a:pPr>
            <a:r>
              <a:rPr lang="en-US" sz="1600" dirty="0" err="1">
                <a:latin typeface="Lucida Console" panose="020B0609040504020204" pitchFamily="49" charset="0"/>
              </a:rPr>
              <a:t>friends.</a:t>
            </a:r>
            <a:r>
              <a:rPr lang="en-US" sz="1600" b="1" dirty="0" err="1">
                <a:latin typeface="Lucida Console" panose="020B0609040504020204" pitchFamily="49" charset="0"/>
              </a:rPr>
              <a:t>remove</a:t>
            </a:r>
            <a:r>
              <a:rPr lang="en-US" sz="1600" dirty="0">
                <a:latin typeface="Lucida Console" panose="020B0609040504020204" pitchFamily="49" charset="0"/>
              </a:rPr>
              <a:t>("Bev") # removes first instance only: ["</a:t>
            </a:r>
            <a:r>
              <a:rPr lang="en-US" sz="1600" dirty="0" err="1">
                <a:latin typeface="Lucida Console" panose="020B0609040504020204" pitchFamily="49" charset="0"/>
              </a:rPr>
              <a:t>Al","Chuck","Dee","Bev</a:t>
            </a:r>
            <a:r>
              <a:rPr lang="en-US" sz="1600" dirty="0">
                <a:latin typeface="Lucida Console" panose="020B0609040504020204" pitchFamily="49" charset="0"/>
              </a:rPr>
              <a:t>"]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friends.</a:t>
            </a:r>
            <a:r>
              <a:rPr lang="en-US" sz="1600" b="1" dirty="0" err="1" smtClean="0">
                <a:latin typeface="Lucida Console" panose="020B0609040504020204" pitchFamily="49" charset="0"/>
              </a:rPr>
              <a:t>reverse</a:t>
            </a:r>
            <a:r>
              <a:rPr lang="en-US" sz="1600" dirty="0" smtClean="0">
                <a:latin typeface="Lucida Console" panose="020B0609040504020204" pitchFamily="49" charset="0"/>
              </a:rPr>
              <a:t>() </a:t>
            </a:r>
            <a:r>
              <a:rPr lang="en-US" sz="1600" dirty="0">
                <a:latin typeface="Lucida Console" panose="020B0609040504020204" pitchFamily="49" charset="0"/>
              </a:rPr>
              <a:t># </a:t>
            </a:r>
            <a:r>
              <a:rPr lang="en-US" sz="1600" dirty="0" smtClean="0">
                <a:latin typeface="Lucida Console" panose="020B0609040504020204" pitchFamily="49" charset="0"/>
              </a:rPr>
              <a:t>["</a:t>
            </a:r>
            <a:r>
              <a:rPr lang="en-US" sz="1600" dirty="0" err="1" smtClean="0">
                <a:latin typeface="Lucida Console" panose="020B0609040504020204" pitchFamily="49" charset="0"/>
              </a:rPr>
              <a:t>Bev","Dee","Chuck","Al</a:t>
            </a:r>
            <a:r>
              <a:rPr lang="en-US" sz="1600" dirty="0" smtClean="0">
                <a:latin typeface="Lucida Console" panose="020B0609040504020204" pitchFamily="49" charset="0"/>
              </a:rPr>
              <a:t>"]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friends.</a:t>
            </a:r>
            <a:r>
              <a:rPr lang="en-US" sz="1600" b="1" dirty="0" err="1" smtClean="0">
                <a:latin typeface="Lucida Console" panose="020B0609040504020204" pitchFamily="49" charset="0"/>
              </a:rPr>
              <a:t>sort</a:t>
            </a:r>
            <a:r>
              <a:rPr lang="en-US" sz="1600" dirty="0" smtClean="0">
                <a:latin typeface="Lucida Console" panose="020B0609040504020204" pitchFamily="49" charset="0"/>
              </a:rPr>
              <a:t>() </a:t>
            </a:r>
            <a:r>
              <a:rPr lang="en-US" sz="1600" dirty="0">
                <a:latin typeface="Lucida Console" panose="020B0609040504020204" pitchFamily="49" charset="0"/>
              </a:rPr>
              <a:t># removes first instance only: ["</a:t>
            </a:r>
            <a:r>
              <a:rPr lang="en-US" sz="1600" dirty="0" err="1">
                <a:latin typeface="Lucida Console" panose="020B0609040504020204" pitchFamily="49" charset="0"/>
              </a:rPr>
              <a:t>Al</a:t>
            </a:r>
            <a:r>
              <a:rPr lang="en-US" sz="1600" dirty="0" err="1" smtClean="0">
                <a:latin typeface="Lucida Console" panose="020B0609040504020204" pitchFamily="49" charset="0"/>
              </a:rPr>
              <a:t>","Bev","Chuck</a:t>
            </a:r>
            <a:r>
              <a:rPr lang="en-US" sz="1600" dirty="0" err="1">
                <a:latin typeface="Lucida Console" panose="020B0609040504020204" pitchFamily="49" charset="0"/>
              </a:rPr>
              <a:t>","</a:t>
            </a:r>
            <a:r>
              <a:rPr lang="en-US" sz="1600" dirty="0" err="1" smtClean="0">
                <a:latin typeface="Lucida Console" panose="020B0609040504020204" pitchFamily="49" charset="0"/>
              </a:rPr>
              <a:t>Dee</a:t>
            </a:r>
            <a:r>
              <a:rPr lang="en-US" sz="1600" dirty="0" smtClean="0">
                <a:latin typeface="Lucida Console" panose="020B0609040504020204" pitchFamily="49" charset="0"/>
              </a:rPr>
              <a:t>"]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0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tuple to list and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x = [1,2,3]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y = tuple(x)   # y = (1,2,3)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z = list( (5,6,7,8,9) )  # z = [5,6,7,8,9]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5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62144"/>
            <a:ext cx="9905998" cy="1478570"/>
          </a:xfrm>
        </p:spPr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24747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Dictionaries are like "Super Lists", where instead of referring to a ordered integer index (0,1,2,3... </a:t>
            </a:r>
            <a:r>
              <a:rPr lang="en-US" dirty="0" err="1" smtClean="0"/>
              <a:t>etc</a:t>
            </a:r>
            <a:r>
              <a:rPr lang="en-US" dirty="0" smtClean="0"/>
              <a:t>) , the key can be any simple type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class= {'subject':'Math','days':'MTWHF','nStudents':100}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class[</a:t>
            </a:r>
            <a:r>
              <a:rPr lang="en-US" sz="1600" dirty="0" err="1" smtClean="0">
                <a:latin typeface="Lucida Console" panose="020B0609040504020204" pitchFamily="49" charset="0"/>
              </a:rPr>
              <a:t>nStudents</a:t>
            </a:r>
            <a:r>
              <a:rPr lang="en-US" sz="1600" dirty="0" smtClean="0">
                <a:latin typeface="Lucida Console" panose="020B0609040504020204" pitchFamily="49" charset="0"/>
              </a:rPr>
              <a:t>]    # 100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class['subject'] = "Mathematics"   #changes 'Math' to 'Mathematics'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class.keys</a:t>
            </a:r>
            <a:r>
              <a:rPr lang="en-US" sz="1600" dirty="0" smtClean="0">
                <a:latin typeface="Lucida Console" panose="020B0609040504020204" pitchFamily="49" charset="0"/>
              </a:rPr>
              <a:t>()    # ['subject','days','</a:t>
            </a:r>
            <a:r>
              <a:rPr lang="en-US" sz="1600" dirty="0" err="1" smtClean="0">
                <a:latin typeface="Lucida Console" panose="020B0609040504020204" pitchFamily="49" charset="0"/>
              </a:rPr>
              <a:t>nStudents</a:t>
            </a:r>
            <a:r>
              <a:rPr lang="en-US" sz="1600" dirty="0" smtClean="0">
                <a:latin typeface="Lucida Console" panose="020B0609040504020204" pitchFamily="49" charset="0"/>
              </a:rPr>
              <a:t>']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class.values</a:t>
            </a:r>
            <a:r>
              <a:rPr lang="en-US" sz="1600" dirty="0" smtClean="0">
                <a:latin typeface="Lucida Console" panose="020B0609040504020204" pitchFamily="49" charset="0"/>
              </a:rPr>
              <a:t>()     # ['Mathematics','MTWHF',100]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22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990"/>
            <a:ext cx="9905998" cy="1478570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00" y="1796560"/>
            <a:ext cx="9905999" cy="35417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Functions are like sub-processes that are executed by using just their name and the values they should use</a:t>
            </a:r>
          </a:p>
          <a:p>
            <a:pPr marL="0" indent="0"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def</a:t>
            </a:r>
            <a:r>
              <a:rPr lang="en-US" sz="1600" dirty="0" smtClean="0">
                <a:latin typeface="Lucida Console" panose="020B0609040504020204" pitchFamily="49" charset="0"/>
              </a:rPr>
              <a:t> add1(</a:t>
            </a:r>
            <a:r>
              <a:rPr lang="en-US" sz="1600" dirty="0" err="1" smtClean="0">
                <a:latin typeface="Lucida Console" panose="020B0609040504020204" pitchFamily="49" charset="0"/>
              </a:rPr>
              <a:t>num</a:t>
            </a:r>
            <a:r>
              <a:rPr lang="en-US" sz="16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return </a:t>
            </a:r>
            <a:r>
              <a:rPr lang="en-US" sz="1600" dirty="0" err="1" smtClean="0">
                <a:latin typeface="Lucida Console" panose="020B0609040504020204" pitchFamily="49" charset="0"/>
              </a:rPr>
              <a:t>num</a:t>
            </a:r>
            <a:r>
              <a:rPr lang="en-US" sz="1600" dirty="0" smtClean="0">
                <a:latin typeface="Lucida Console" panose="020B0609040504020204" pitchFamily="49" charset="0"/>
              </a:rPr>
              <a:t> + 1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def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makeClass</a:t>
            </a:r>
            <a:r>
              <a:rPr lang="en-US" sz="1600" dirty="0" smtClean="0">
                <a:latin typeface="Lucida Console" panose="020B0609040504020204" pitchFamily="49" charset="0"/>
              </a:rPr>
              <a:t>(subj, </a:t>
            </a:r>
            <a:r>
              <a:rPr lang="en-US" sz="1600" dirty="0" err="1" smtClean="0">
                <a:latin typeface="Lucida Console" panose="020B0609040504020204" pitchFamily="49" charset="0"/>
              </a:rPr>
              <a:t>whenTaught</a:t>
            </a:r>
            <a:r>
              <a:rPr lang="en-US" sz="1600" dirty="0" smtClean="0">
                <a:latin typeface="Lucida Console" panose="020B0609040504020204" pitchFamily="49" charset="0"/>
              </a:rPr>
              <a:t>, </a:t>
            </a:r>
            <a:r>
              <a:rPr lang="en-US" sz="1600" dirty="0" err="1" smtClean="0">
                <a:latin typeface="Lucida Console" panose="020B0609040504020204" pitchFamily="49" charset="0"/>
              </a:rPr>
              <a:t>howMany</a:t>
            </a:r>
            <a:r>
              <a:rPr lang="en-US" sz="16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class = {'</a:t>
            </a:r>
            <a:r>
              <a:rPr lang="en-US" sz="1600" dirty="0" err="1" smtClean="0">
                <a:latin typeface="Lucida Console" panose="020B0609040504020204" pitchFamily="49" charset="0"/>
              </a:rPr>
              <a:t>subject':subj</a:t>
            </a:r>
            <a:r>
              <a:rPr lang="en-US" sz="1600" dirty="0" smtClean="0">
                <a:latin typeface="Lucida Console" panose="020B0609040504020204" pitchFamily="49" charset="0"/>
              </a:rPr>
              <a:t>, 'days':</a:t>
            </a:r>
            <a:r>
              <a:rPr lang="en-US" sz="1600" dirty="0" err="1" smtClean="0">
                <a:latin typeface="Lucida Console" panose="020B0609040504020204" pitchFamily="49" charset="0"/>
              </a:rPr>
              <a:t>whenTaught</a:t>
            </a:r>
            <a:r>
              <a:rPr lang="en-US" sz="1600" dirty="0" smtClean="0">
                <a:latin typeface="Lucida Console" panose="020B0609040504020204" pitchFamily="49" charset="0"/>
              </a:rPr>
              <a:t>, '</a:t>
            </a:r>
            <a:r>
              <a:rPr lang="en-US" sz="1600" dirty="0" err="1" smtClean="0">
                <a:latin typeface="Lucida Console" panose="020B0609040504020204" pitchFamily="49" charset="0"/>
              </a:rPr>
              <a:t>nStudents</a:t>
            </a:r>
            <a:r>
              <a:rPr lang="en-US" sz="1600" dirty="0" smtClean="0">
                <a:latin typeface="Lucida Console" panose="020B0609040504020204" pitchFamily="49" charset="0"/>
              </a:rPr>
              <a:t>':</a:t>
            </a:r>
            <a:r>
              <a:rPr lang="en-US" sz="1600" dirty="0" err="1" smtClean="0">
                <a:latin typeface="Lucida Console" panose="020B0609040504020204" pitchFamily="49" charset="0"/>
              </a:rPr>
              <a:t>howMany</a:t>
            </a:r>
            <a:r>
              <a:rPr lang="en-US" sz="1600" dirty="0" smtClean="0">
                <a:latin typeface="Lucida Console" panose="020B060904050402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return class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0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order of the values is important:</a:t>
            </a:r>
          </a:p>
          <a:p>
            <a:pPr marL="0" indent="0"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def</a:t>
            </a:r>
            <a:r>
              <a:rPr lang="en-US" sz="1600" dirty="0" smtClean="0">
                <a:latin typeface="Lucida Console" panose="020B0609040504020204" pitchFamily="49" charset="0"/>
              </a:rPr>
              <a:t> y(</a:t>
            </a:r>
            <a:r>
              <a:rPr lang="en-US" sz="1600" dirty="0" err="1" smtClean="0">
                <a:latin typeface="Lucida Console" panose="020B0609040504020204" pitchFamily="49" charset="0"/>
              </a:rPr>
              <a:t>slope,x,yIntercept</a:t>
            </a:r>
            <a:r>
              <a:rPr lang="en-US" sz="16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    return slope * x + </a:t>
            </a:r>
            <a:r>
              <a:rPr lang="en-US" sz="1600" dirty="0" err="1" smtClean="0">
                <a:latin typeface="Lucida Console" panose="020B0609040504020204" pitchFamily="49" charset="0"/>
              </a:rPr>
              <a:t>yIntercept</a:t>
            </a: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yValue</a:t>
            </a:r>
            <a:r>
              <a:rPr lang="en-US" sz="1600" dirty="0" smtClean="0">
                <a:latin typeface="Lucida Console" panose="020B0609040504020204" pitchFamily="49" charset="0"/>
              </a:rPr>
              <a:t> = y(4,2,10)    # slope is 4, x is 2, </a:t>
            </a:r>
            <a:r>
              <a:rPr lang="en-US" sz="1600" dirty="0" err="1" smtClean="0">
                <a:latin typeface="Lucida Console" panose="020B0609040504020204" pitchFamily="49" charset="0"/>
              </a:rPr>
              <a:t>yIntercept</a:t>
            </a:r>
            <a:r>
              <a:rPr lang="en-US" sz="1600" dirty="0" smtClean="0">
                <a:latin typeface="Lucida Console" panose="020B0609040504020204" pitchFamily="49" charset="0"/>
              </a:rPr>
              <a:t> is 10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                  # </a:t>
            </a:r>
            <a:r>
              <a:rPr lang="en-US" sz="1600" dirty="0" err="1" smtClean="0">
                <a:latin typeface="Lucida Console" panose="020B0609040504020204" pitchFamily="49" charset="0"/>
              </a:rPr>
              <a:t>yValue</a:t>
            </a:r>
            <a:r>
              <a:rPr lang="en-US" sz="1600" dirty="0" smtClean="0">
                <a:latin typeface="Lucida Console" panose="020B0609040504020204" pitchFamily="49" charset="0"/>
              </a:rPr>
              <a:t> gets set to 18</a:t>
            </a:r>
          </a:p>
        </p:txBody>
      </p:sp>
    </p:spTree>
    <p:extLst>
      <p:ext uri="{BB962C8B-B14F-4D97-AF65-F5344CB8AC3E}">
        <p14:creationId xmlns:p14="http://schemas.microsoft.com/office/powerpoint/2010/main" val="257584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Arguments to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Easier shown than described</a:t>
            </a:r>
          </a:p>
          <a:p>
            <a:pPr marL="0" indent="0"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def</a:t>
            </a:r>
            <a:r>
              <a:rPr lang="en-US" sz="1600" dirty="0" smtClean="0">
                <a:latin typeface="Lucida Console" panose="020B0609040504020204" pitchFamily="49" charset="0"/>
              </a:rPr>
              <a:t> add(</a:t>
            </a:r>
            <a:r>
              <a:rPr lang="en-US" sz="1600" dirty="0" err="1" smtClean="0">
                <a:latin typeface="Lucida Console" panose="020B0609040504020204" pitchFamily="49" charset="0"/>
              </a:rPr>
              <a:t>a,b</a:t>
            </a:r>
            <a:r>
              <a:rPr lang="en-US" sz="1600" dirty="0" smtClean="0">
                <a:latin typeface="Lucida Console" panose="020B0609040504020204" pitchFamily="49" charset="0"/>
              </a:rPr>
              <a:t>=0, c=0, d=0, e=0):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return a + b + c + d + e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add(10)        # 10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add(1,2,3)     # 6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7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Code Sample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0415" y="2187723"/>
            <a:ext cx="9451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x = 34 - 23 </a:t>
            </a:r>
            <a:r>
              <a:rPr lang="en-US" dirty="0" smtClean="0">
                <a:latin typeface="Lucida Console" panose="020B0609040504020204" pitchFamily="49" charset="0"/>
              </a:rPr>
              <a:t>         # </a:t>
            </a:r>
            <a:r>
              <a:rPr lang="en-US" dirty="0">
                <a:latin typeface="Lucida Console" panose="020B0609040504020204" pitchFamily="49" charset="0"/>
              </a:rPr>
              <a:t>A comment.</a:t>
            </a:r>
          </a:p>
          <a:p>
            <a:r>
              <a:rPr lang="en-US" dirty="0">
                <a:latin typeface="Lucida Console" panose="020B0609040504020204" pitchFamily="49" charset="0"/>
              </a:rPr>
              <a:t>y = </a:t>
            </a:r>
            <a:r>
              <a:rPr lang="en-US" dirty="0" smtClean="0">
                <a:latin typeface="Lucida Console" panose="020B0609040504020204" pitchFamily="49" charset="0"/>
              </a:rPr>
              <a:t>“Hello</a:t>
            </a:r>
            <a:r>
              <a:rPr lang="en-US" dirty="0">
                <a:latin typeface="Lucida Console" panose="020B0609040504020204" pitchFamily="49" charset="0"/>
              </a:rPr>
              <a:t>” </a:t>
            </a:r>
            <a:r>
              <a:rPr lang="en-US" dirty="0" smtClean="0">
                <a:latin typeface="Lucida Console" panose="020B0609040504020204" pitchFamily="49" charset="0"/>
              </a:rPr>
              <a:t>         # </a:t>
            </a:r>
            <a:r>
              <a:rPr lang="en-US" dirty="0">
                <a:latin typeface="Lucida Console" panose="020B0609040504020204" pitchFamily="49" charset="0"/>
              </a:rPr>
              <a:t>Another one.</a:t>
            </a:r>
          </a:p>
          <a:p>
            <a:r>
              <a:rPr lang="en-US" dirty="0">
                <a:latin typeface="Lucida Console" panose="020B0609040504020204" pitchFamily="49" charset="0"/>
              </a:rPr>
              <a:t>z = 3.45</a:t>
            </a:r>
          </a:p>
          <a:p>
            <a:r>
              <a:rPr lang="en-US" dirty="0">
                <a:latin typeface="Lucida Console" panose="020B0609040504020204" pitchFamily="49" charset="0"/>
              </a:rPr>
              <a:t>if z == 3.45 or y == “Hello”: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    x </a:t>
            </a:r>
            <a:r>
              <a:rPr lang="en-US" dirty="0">
                <a:latin typeface="Lucida Console" panose="020B0609040504020204" pitchFamily="49" charset="0"/>
              </a:rPr>
              <a:t>= x + 1</a:t>
            </a:r>
          </a:p>
          <a:p>
            <a:r>
              <a:rPr lang="en-US" dirty="0" smtClean="0">
                <a:latin typeface="Lucida Console" panose="020B0609040504020204" pitchFamily="49" charset="0"/>
              </a:rPr>
              <a:t>    y </a:t>
            </a:r>
            <a:r>
              <a:rPr lang="en-US" dirty="0">
                <a:latin typeface="Lucida Console" panose="020B0609040504020204" pitchFamily="49" charset="0"/>
              </a:rPr>
              <a:t>= y + “ World” # String </a:t>
            </a:r>
            <a:r>
              <a:rPr lang="en-US" dirty="0" smtClean="0">
                <a:latin typeface="Lucida Console" panose="020B0609040504020204" pitchFamily="49" charset="0"/>
              </a:rPr>
              <a:t>concatenation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print x</a:t>
            </a:r>
          </a:p>
          <a:p>
            <a:r>
              <a:rPr lang="en-US" dirty="0">
                <a:latin typeface="Lucida Console" panose="020B0609040504020204" pitchFamily="49" charset="0"/>
              </a:rPr>
              <a:t>print </a:t>
            </a:r>
            <a:r>
              <a:rPr lang="en-US" dirty="0" smtClean="0">
                <a:latin typeface="Lucida Console" panose="020B0609040504020204" pitchFamily="49" charset="0"/>
              </a:rPr>
              <a:t>y</a:t>
            </a:r>
            <a:endParaRPr lang="en-US" dirty="0">
              <a:latin typeface="Lucida Console" panose="020B0609040504020204" pitchFamily="49" charset="0"/>
            </a:endParaRPr>
          </a:p>
        </p:txBody>
      </p:sp>
      <p:pic>
        <p:nvPicPr>
          <p:cNvPr id="2050" name="Picture 2" descr="Image result for code sample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05" y="209708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(continued): tricky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functions return some value</a:t>
            </a:r>
          </a:p>
          <a:p>
            <a:pPr marL="0" indent="0">
              <a:buNone/>
            </a:pPr>
            <a:r>
              <a:rPr lang="en-US" dirty="0" smtClean="0"/>
              <a:t>If no </a:t>
            </a:r>
            <a:r>
              <a:rPr lang="en-US" sz="1600" b="1" dirty="0" smtClean="0">
                <a:latin typeface="Lucida Console" panose="020B0609040504020204" pitchFamily="49" charset="0"/>
              </a:rPr>
              <a:t>return</a:t>
            </a:r>
            <a:r>
              <a:rPr lang="en-US" dirty="0" smtClean="0"/>
              <a:t> statement, the value returned is </a:t>
            </a:r>
            <a:r>
              <a:rPr lang="en-US" sz="1600" b="1" i="1" dirty="0" smtClean="0">
                <a:latin typeface="Lucida Console" panose="020B0609040504020204" pitchFamily="49" charset="0"/>
              </a:rPr>
              <a:t>None</a:t>
            </a:r>
          </a:p>
          <a:p>
            <a:pPr marL="0" indent="0">
              <a:buNone/>
            </a:pPr>
            <a:r>
              <a:rPr lang="en-US" dirty="0"/>
              <a:t>All functions </a:t>
            </a:r>
            <a:r>
              <a:rPr lang="en-US" dirty="0" smtClean="0"/>
              <a:t>must have different names</a:t>
            </a:r>
            <a:endParaRPr lang="en-US" dirty="0"/>
          </a:p>
          <a:p>
            <a:pPr marL="0" indent="0">
              <a:buNone/>
            </a:pPr>
            <a:endParaRPr 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0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control, or connecting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Statements, loops, blocks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latin typeface="Lucida Console" panose="020B0609040504020204" pitchFamily="49" charset="0"/>
              </a:rPr>
              <a:t>if x == 3: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print "X </a:t>
            </a:r>
            <a:r>
              <a:rPr lang="en-US" sz="1200" dirty="0">
                <a:latin typeface="Lucida Console" panose="020B0609040504020204" pitchFamily="49" charset="0"/>
              </a:rPr>
              <a:t>equals 3</a:t>
            </a:r>
            <a:r>
              <a:rPr lang="en-US" sz="1200" dirty="0" smtClean="0">
                <a:latin typeface="Lucida Console" panose="020B0609040504020204" pitchFamily="49" charset="0"/>
              </a:rPr>
              <a:t>."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 err="1">
                <a:latin typeface="Lucida Console" panose="020B0609040504020204" pitchFamily="49" charset="0"/>
              </a:rPr>
              <a:t>elif</a:t>
            </a:r>
            <a:r>
              <a:rPr lang="en-US" sz="1200" dirty="0">
                <a:latin typeface="Lucida Console" panose="020B0609040504020204" pitchFamily="49" charset="0"/>
              </a:rPr>
              <a:t> x == 2: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print "X </a:t>
            </a:r>
            <a:r>
              <a:rPr lang="en-US" sz="1200" dirty="0">
                <a:latin typeface="Lucida Console" panose="020B0609040504020204" pitchFamily="49" charset="0"/>
              </a:rPr>
              <a:t>equals 2</a:t>
            </a:r>
            <a:r>
              <a:rPr lang="en-US" sz="1200" dirty="0" smtClean="0">
                <a:latin typeface="Lucida Console" panose="020B0609040504020204" pitchFamily="49" charset="0"/>
              </a:rPr>
              <a:t>."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latin typeface="Lucida Console" panose="020B0609040504020204" pitchFamily="49" charset="0"/>
              </a:rPr>
              <a:t>else: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print "X </a:t>
            </a:r>
            <a:r>
              <a:rPr lang="en-US" sz="1200" dirty="0">
                <a:latin typeface="Lucida Console" panose="020B0609040504020204" pitchFamily="49" charset="0"/>
              </a:rPr>
              <a:t>equals something else</a:t>
            </a:r>
            <a:r>
              <a:rPr lang="en-US" sz="1200" dirty="0" smtClean="0">
                <a:latin typeface="Lucida Console" panose="020B0609040504020204" pitchFamily="49" charset="0"/>
              </a:rPr>
              <a:t>."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latin typeface="Lucida Console" panose="020B0609040504020204" pitchFamily="49" charset="0"/>
              </a:rPr>
              <a:t>print </a:t>
            </a:r>
            <a:r>
              <a:rPr lang="en-US" sz="1200" dirty="0" smtClean="0">
                <a:latin typeface="Lucida Console" panose="020B0609040504020204" pitchFamily="49" charset="0"/>
              </a:rPr>
              <a:t>"This </a:t>
            </a:r>
            <a:r>
              <a:rPr lang="en-US" sz="1200" dirty="0">
                <a:latin typeface="Lucida Console" panose="020B0609040504020204" pitchFamily="49" charset="0"/>
              </a:rPr>
              <a:t>is outside the </a:t>
            </a:r>
            <a:r>
              <a:rPr lang="en-US" sz="1200" dirty="0" smtClean="0">
                <a:latin typeface="Lucida Console" panose="020B0609040504020204" pitchFamily="49" charset="0"/>
              </a:rPr>
              <a:t>'if'."</a:t>
            </a:r>
            <a:endParaRPr lang="en-US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98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Keep doing something as long as a condition is met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x = 1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while x &lt; 5: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print(x)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x += 1    # very important! Must eventually make the condition False!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print("All Done")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2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Execute the interior of the loop a certain number of times</a:t>
            </a:r>
          </a:p>
          <a:p>
            <a:pPr marL="0" indent="0"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for x in range(5):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print(x)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print("Done")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55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9595"/>
            <a:ext cx="9905998" cy="1478570"/>
          </a:xfrm>
        </p:spPr>
        <p:txBody>
          <a:bodyPr/>
          <a:lstStyle/>
          <a:p>
            <a:r>
              <a:rPr lang="en-US" dirty="0" smtClean="0"/>
              <a:t>If...</a:t>
            </a:r>
            <a:r>
              <a:rPr lang="en-US" dirty="0" err="1" smtClean="0"/>
              <a:t>elif</a:t>
            </a:r>
            <a:r>
              <a:rPr lang="en-US" dirty="0" smtClean="0"/>
              <a:t>...else...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9056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x = input("Enter a fruit:")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if (x == "Orange"):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print ("My color is orange")</a:t>
            </a:r>
          </a:p>
          <a:p>
            <a:pPr marL="0" indent="0"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elif</a:t>
            </a:r>
            <a:r>
              <a:rPr lang="en-US" sz="1600" dirty="0" smtClean="0">
                <a:latin typeface="Lucida Console" panose="020B0609040504020204" pitchFamily="49" charset="0"/>
              </a:rPr>
              <a:t> (x == "Banana"):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print ("I like yellow")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print ("It's not orange or yellow")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4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...and Lots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Python is a powerful language for many, many applications today! It includes elements of object-oriented programming (OOP), libraries, data hiding.</a:t>
            </a:r>
          </a:p>
          <a:p>
            <a:pPr marL="0" indent="0">
              <a:buNone/>
            </a:pPr>
            <a:r>
              <a:rPr lang="en-US" dirty="0" smtClean="0"/>
              <a:t>Most of these features are left for you to explore!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7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87028"/>
            <a:ext cx="9905998" cy="1478570"/>
          </a:xfrm>
        </p:spPr>
        <p:txBody>
          <a:bodyPr/>
          <a:lstStyle/>
          <a:p>
            <a:r>
              <a:rPr lang="en-US" b="1" cap="none" dirty="0"/>
              <a:t>Enough to Understand the Code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8194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Assignment </a:t>
            </a:r>
            <a:r>
              <a:rPr lang="en-US" b="1" dirty="0"/>
              <a:t>uses </a:t>
            </a:r>
            <a:r>
              <a:rPr lang="en-US" b="1" i="1" dirty="0"/>
              <a:t>= </a:t>
            </a:r>
            <a:r>
              <a:rPr lang="en-US" b="1" dirty="0"/>
              <a:t>and comparison uses </a:t>
            </a:r>
            <a:r>
              <a:rPr lang="en-US" b="1" i="1" dirty="0"/>
              <a:t>==</a:t>
            </a:r>
            <a:r>
              <a:rPr lang="en-US" b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For </a:t>
            </a:r>
            <a:r>
              <a:rPr lang="en-US" b="1" dirty="0"/>
              <a:t>numbers </a:t>
            </a:r>
            <a:r>
              <a:rPr lang="en-US" b="1" i="1" dirty="0"/>
              <a:t>+ - * / % </a:t>
            </a:r>
            <a:r>
              <a:rPr lang="en-US" b="1" dirty="0"/>
              <a:t>are as expected.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• Special use of </a:t>
            </a:r>
            <a:r>
              <a:rPr lang="en-US" b="1" i="1" dirty="0"/>
              <a:t>+ </a:t>
            </a:r>
            <a:r>
              <a:rPr lang="en-US" dirty="0"/>
              <a:t>for string concatenation.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• Special use of </a:t>
            </a:r>
            <a:r>
              <a:rPr lang="en-US" b="1" i="1" dirty="0"/>
              <a:t>% </a:t>
            </a:r>
            <a:r>
              <a:rPr lang="en-US" dirty="0"/>
              <a:t>for string formatting (as with </a:t>
            </a:r>
            <a:r>
              <a:rPr lang="en-US" dirty="0" err="1"/>
              <a:t>printf</a:t>
            </a:r>
            <a:r>
              <a:rPr lang="en-US" dirty="0"/>
              <a:t> in C)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Logical </a:t>
            </a:r>
            <a:r>
              <a:rPr lang="en-US" b="1" dirty="0"/>
              <a:t>operators are words (and, or, </a:t>
            </a:r>
            <a:r>
              <a:rPr lang="en-US" b="1" dirty="0" smtClean="0"/>
              <a:t>not) </a:t>
            </a:r>
            <a:r>
              <a:rPr lang="en-US" b="1" i="1" dirty="0" smtClean="0"/>
              <a:t>not </a:t>
            </a:r>
            <a:r>
              <a:rPr lang="en-US" b="1" dirty="0"/>
              <a:t>symbols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The </a:t>
            </a:r>
            <a:r>
              <a:rPr lang="en-US" b="1" dirty="0"/>
              <a:t>basic printing command is print.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The </a:t>
            </a:r>
            <a:r>
              <a:rPr lang="en-US" b="1" dirty="0"/>
              <a:t>first assignment to a variable creates it.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• Variable types don’t need to be declared.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• Python figures out the variable types on its own.</a:t>
            </a:r>
          </a:p>
        </p:txBody>
      </p:sp>
      <p:pic>
        <p:nvPicPr>
          <p:cNvPr id="3074" name="Picture 2" descr="Image result for understand the code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36" y="2319811"/>
            <a:ext cx="4014426" cy="30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0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25412"/>
            <a:ext cx="9905998" cy="1478570"/>
          </a:xfrm>
        </p:spPr>
        <p:txBody>
          <a:bodyPr/>
          <a:lstStyle/>
          <a:p>
            <a:r>
              <a:rPr lang="en-US" dirty="0"/>
              <a:t>Basic 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88" y="1634189"/>
            <a:ext cx="10209923" cy="5125534"/>
          </a:xfrm>
        </p:spPr>
        <p:txBody>
          <a:bodyPr>
            <a:normAutofit/>
          </a:bodyPr>
          <a:lstStyle/>
          <a:p>
            <a:r>
              <a:rPr lang="en-US" dirty="0" smtClean="0"/>
              <a:t>Integers</a:t>
            </a:r>
          </a:p>
          <a:p>
            <a:pPr marL="457200" lvl="1" indent="0">
              <a:buNone/>
            </a:pPr>
            <a:r>
              <a:rPr lang="en-US" sz="1200" b="1" dirty="0">
                <a:latin typeface="Lucida Console" panose="020B0609040504020204" pitchFamily="49" charset="0"/>
              </a:rPr>
              <a:t>z = 5 / 2 # Answer is 2, integer division.</a:t>
            </a:r>
          </a:p>
          <a:p>
            <a:r>
              <a:rPr lang="en-US" dirty="0" smtClean="0"/>
              <a:t>Floats</a:t>
            </a:r>
          </a:p>
          <a:p>
            <a:pPr marL="457200" lvl="1" indent="0">
              <a:buNone/>
            </a:pPr>
            <a:r>
              <a:rPr lang="en-US" sz="1200" b="1" dirty="0">
                <a:latin typeface="Lucida Console" panose="020B0609040504020204" pitchFamily="49" charset="0"/>
              </a:rPr>
              <a:t>x = 3.456</a:t>
            </a:r>
          </a:p>
          <a:p>
            <a:r>
              <a:rPr lang="en-US" dirty="0" smtClean="0"/>
              <a:t>Strings</a:t>
            </a:r>
          </a:p>
          <a:p>
            <a:pPr lvl="1"/>
            <a:r>
              <a:rPr lang="en-US" sz="1400" dirty="0">
                <a:latin typeface="ArialMT"/>
              </a:rPr>
              <a:t>Can use “” or ‘’ to specify.</a:t>
            </a:r>
          </a:p>
          <a:p>
            <a:pPr marL="914400" lvl="2" indent="0">
              <a:buNone/>
            </a:pPr>
            <a:r>
              <a:rPr lang="en-US" sz="1400" dirty="0" smtClean="0">
                <a:latin typeface="Courier" pitchFamily="49" charset="0"/>
              </a:rPr>
              <a:t>"</a:t>
            </a:r>
            <a:r>
              <a:rPr lang="en-US" sz="1400" dirty="0" err="1" smtClean="0">
                <a:latin typeface="Courier" pitchFamily="49" charset="0"/>
              </a:rPr>
              <a:t>abc</a:t>
            </a:r>
            <a:r>
              <a:rPr lang="en-US" sz="1400" dirty="0" smtClean="0">
                <a:latin typeface="Courier" pitchFamily="49" charset="0"/>
              </a:rPr>
              <a:t>" '</a:t>
            </a:r>
            <a:r>
              <a:rPr lang="en-US" sz="1400" dirty="0" err="1" smtClean="0">
                <a:latin typeface="Courier" pitchFamily="49" charset="0"/>
              </a:rPr>
              <a:t>abc</a:t>
            </a:r>
            <a:r>
              <a:rPr lang="en-US" sz="1400" dirty="0" smtClean="0">
                <a:latin typeface="Courier" pitchFamily="49" charset="0"/>
              </a:rPr>
              <a:t>' </a:t>
            </a:r>
            <a:r>
              <a:rPr lang="en-US" sz="1400" dirty="0">
                <a:latin typeface="ArialMT"/>
              </a:rPr>
              <a:t>(Same thing.)</a:t>
            </a:r>
          </a:p>
          <a:p>
            <a:pPr marL="457200" lvl="1" indent="0">
              <a:buNone/>
            </a:pPr>
            <a:r>
              <a:rPr lang="en-US" sz="1400" dirty="0">
                <a:latin typeface="ArialMT"/>
              </a:rPr>
              <a:t>• Unmatched can occur within the string.</a:t>
            </a:r>
          </a:p>
          <a:p>
            <a:pPr marL="914400" lvl="2" indent="0">
              <a:buNone/>
            </a:pPr>
            <a:r>
              <a:rPr lang="en-US" sz="1400" dirty="0" smtClean="0">
                <a:latin typeface="Courier" pitchFamily="49" charset="0"/>
              </a:rPr>
              <a:t>"matt's"</a:t>
            </a:r>
            <a:endParaRPr lang="en-US" sz="1400" dirty="0">
              <a:latin typeface="Courier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ArialMT"/>
              </a:rPr>
              <a:t>• Use triple double-quotes for multi-line strings or strings than contain both </a:t>
            </a:r>
            <a:r>
              <a:rPr lang="en-US" sz="1400" dirty="0" smtClean="0">
                <a:latin typeface="ArialMT"/>
              </a:rPr>
              <a:t>' and " </a:t>
            </a:r>
            <a:r>
              <a:rPr lang="en-US" sz="1400" dirty="0">
                <a:latin typeface="ArialMT"/>
              </a:rPr>
              <a:t>inside of them:</a:t>
            </a:r>
          </a:p>
          <a:p>
            <a:pPr marL="914400" lvl="2" indent="0">
              <a:buNone/>
            </a:pPr>
            <a:r>
              <a:rPr lang="pt-BR" sz="1400" dirty="0" smtClean="0">
                <a:latin typeface="Courier" pitchFamily="49" charset="0"/>
              </a:rPr>
              <a:t>"""a'b"c"""</a:t>
            </a:r>
            <a:endParaRPr lang="en-US" sz="1400" dirty="0"/>
          </a:p>
        </p:txBody>
      </p:sp>
      <p:pic>
        <p:nvPicPr>
          <p:cNvPr id="4098" name="Picture 2" descr="Image result for python datatypes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80241"/>
            <a:ext cx="3878040" cy="22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3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9444"/>
            <a:ext cx="9905998" cy="1478570"/>
          </a:xfrm>
        </p:spPr>
        <p:txBody>
          <a:bodyPr/>
          <a:lstStyle/>
          <a:p>
            <a:r>
              <a:rPr lang="en-US" dirty="0" smtClean="0"/>
              <a:t>Printing to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88014"/>
            <a:ext cx="9905999" cy="35417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Python 2: print x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print 6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print 5*4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print tiger    #prints the value of the tiger variable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Python 3: print(x)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print 6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print </a:t>
            </a:r>
            <a:r>
              <a:rPr lang="en-US" sz="1600" dirty="0" smtClean="0">
                <a:latin typeface="Lucida Console" panose="020B0609040504020204" pitchFamily="49" charset="0"/>
              </a:rPr>
              <a:t>5*4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print </a:t>
            </a:r>
            <a:r>
              <a:rPr lang="en-US" sz="1600" dirty="0">
                <a:latin typeface="Lucida Console" panose="020B0609040504020204" pitchFamily="49" charset="0"/>
              </a:rPr>
              <a:t>tiger    #prints the value of the tiger </a:t>
            </a:r>
            <a:r>
              <a:rPr lang="en-US" dirty="0">
                <a:latin typeface="Lucida Console" panose="020B0609040504020204" pitchFamily="49" charset="0"/>
              </a:rPr>
              <a:t>variable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python print to screen meme"/>
          <p:cNvSpPr>
            <a:spLocks noChangeAspect="1" noChangeArrowheads="1"/>
          </p:cNvSpPr>
          <p:nvPr/>
        </p:nvSpPr>
        <p:spPr bwMode="auto">
          <a:xfrm>
            <a:off x="7609227" y="3079888"/>
            <a:ext cx="166966" cy="1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python print to screen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88" y="2081064"/>
            <a:ext cx="3151489" cy="23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6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00904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Arial-BoldMT"/>
              </a:rPr>
              <a:t>Whitespace is meaningful in Python: </a:t>
            </a:r>
            <a:r>
              <a:rPr lang="en-US" b="1" dirty="0" smtClean="0">
                <a:latin typeface="Arial-BoldMT"/>
              </a:rPr>
              <a:t>especially indentation </a:t>
            </a:r>
            <a:r>
              <a:rPr lang="en-US" b="1" dirty="0">
                <a:latin typeface="Arial-BoldMT"/>
              </a:rPr>
              <a:t>and </a:t>
            </a:r>
            <a:r>
              <a:rPr lang="en-US" b="1" dirty="0" smtClean="0">
                <a:latin typeface="Arial-BoldMT"/>
              </a:rPr>
              <a:t>placement </a:t>
            </a:r>
            <a:r>
              <a:rPr lang="en-US" b="1" dirty="0">
                <a:latin typeface="Arial-BoldMT"/>
              </a:rPr>
              <a:t>of newlines</a:t>
            </a:r>
            <a:r>
              <a:rPr lang="en-US" b="1" dirty="0" smtClean="0">
                <a:latin typeface="Arial-BoldMT"/>
              </a:rPr>
              <a:t>.</a:t>
            </a:r>
          </a:p>
          <a:p>
            <a:r>
              <a:rPr lang="en-US" b="1" dirty="0" smtClean="0">
                <a:latin typeface="Arial-BoldMT"/>
              </a:rPr>
              <a:t>Use </a:t>
            </a:r>
            <a:r>
              <a:rPr lang="en-US" b="1" dirty="0">
                <a:latin typeface="Arial-BoldMT"/>
              </a:rPr>
              <a:t>a newline to end a line of code.</a:t>
            </a:r>
          </a:p>
          <a:p>
            <a:pPr marL="0" indent="0">
              <a:buNone/>
            </a:pPr>
            <a:r>
              <a:rPr lang="en-US" sz="1800" dirty="0" smtClean="0">
                <a:latin typeface="ArialMT"/>
              </a:rPr>
              <a:t>	Use </a:t>
            </a:r>
            <a:r>
              <a:rPr lang="en-US" sz="1600" dirty="0">
                <a:latin typeface="Courier" pitchFamily="49" charset="0"/>
              </a:rPr>
              <a:t>\ </a:t>
            </a:r>
            <a:r>
              <a:rPr lang="en-US" sz="1800" dirty="0">
                <a:latin typeface="ArialMT"/>
              </a:rPr>
              <a:t>when must go to next line prematurely.</a:t>
            </a:r>
          </a:p>
          <a:p>
            <a:r>
              <a:rPr lang="en-US" b="1" dirty="0" smtClean="0">
                <a:latin typeface="Arial-BoldMT"/>
              </a:rPr>
              <a:t>Use </a:t>
            </a:r>
            <a:r>
              <a:rPr lang="en-US" b="1" i="1" dirty="0">
                <a:latin typeface="Arial-BoldItalicMT"/>
              </a:rPr>
              <a:t>consistent </a:t>
            </a:r>
            <a:r>
              <a:rPr lang="en-US" b="1" dirty="0">
                <a:latin typeface="Arial-BoldMT"/>
              </a:rPr>
              <a:t>indentation to mark blocks of code </a:t>
            </a:r>
            <a:r>
              <a:rPr lang="en-US" b="1" dirty="0" smtClean="0">
                <a:latin typeface="Arial-BoldMT"/>
              </a:rPr>
              <a:t>.</a:t>
            </a:r>
            <a:endParaRPr lang="en-US" b="1" dirty="0">
              <a:latin typeface="Arial-BoldMT"/>
            </a:endParaRPr>
          </a:p>
          <a:p>
            <a:pPr marL="0" indent="0">
              <a:buNone/>
            </a:pPr>
            <a:r>
              <a:rPr lang="en-US" sz="1800" dirty="0" smtClean="0">
                <a:latin typeface="ArialMT"/>
              </a:rPr>
              <a:t>	The </a:t>
            </a:r>
            <a:r>
              <a:rPr lang="en-US" sz="1800" dirty="0">
                <a:latin typeface="ArialMT"/>
              </a:rPr>
              <a:t>first line with </a:t>
            </a:r>
            <a:r>
              <a:rPr lang="en-US" sz="1800" i="1" dirty="0">
                <a:latin typeface="Arial-ItalicMT"/>
              </a:rPr>
              <a:t>less </a:t>
            </a:r>
            <a:r>
              <a:rPr lang="en-US" sz="1800" dirty="0">
                <a:latin typeface="ArialMT"/>
              </a:rPr>
              <a:t>indentation is outside of the block.</a:t>
            </a:r>
          </a:p>
          <a:p>
            <a:pPr marL="0" indent="0">
              <a:buNone/>
            </a:pPr>
            <a:r>
              <a:rPr lang="en-US" sz="1800" dirty="0" smtClean="0">
                <a:latin typeface="ArialMT"/>
              </a:rPr>
              <a:t>	The </a:t>
            </a:r>
            <a:r>
              <a:rPr lang="en-US" sz="1800" dirty="0">
                <a:latin typeface="ArialMT"/>
              </a:rPr>
              <a:t>first line with </a:t>
            </a:r>
            <a:r>
              <a:rPr lang="en-US" sz="1800" i="1" dirty="0">
                <a:latin typeface="Arial-ItalicMT"/>
              </a:rPr>
              <a:t>more </a:t>
            </a:r>
            <a:r>
              <a:rPr lang="en-US" sz="1800" dirty="0">
                <a:latin typeface="ArialMT"/>
              </a:rPr>
              <a:t>indentation starts a nested block</a:t>
            </a:r>
          </a:p>
          <a:p>
            <a:r>
              <a:rPr lang="en-US" b="1" dirty="0" smtClean="0">
                <a:latin typeface="Arial-BoldMT"/>
              </a:rPr>
              <a:t>Often </a:t>
            </a:r>
            <a:r>
              <a:rPr lang="en-US" b="1" dirty="0">
                <a:latin typeface="Arial-BoldMT"/>
              </a:rPr>
              <a:t>a colon appears at the start of a new block</a:t>
            </a:r>
            <a:r>
              <a:rPr lang="en-US" b="1" dirty="0" smtClean="0">
                <a:latin typeface="Arial-BoldMT"/>
              </a:rPr>
              <a:t>. (</a:t>
            </a:r>
            <a:r>
              <a:rPr lang="en-US" b="1" dirty="0">
                <a:latin typeface="Arial-BoldMT"/>
              </a:rPr>
              <a:t>E.g. for function and class definitions.)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1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13419"/>
            <a:ext cx="9905998" cy="1478570"/>
          </a:xfrm>
        </p:spPr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77674"/>
            <a:ext cx="9905999" cy="3541714"/>
          </a:xfrm>
        </p:spPr>
        <p:txBody>
          <a:bodyPr/>
          <a:lstStyle/>
          <a:p>
            <a:r>
              <a:rPr lang="en-US" b="1" dirty="0" smtClean="0">
                <a:latin typeface="Arial-BoldMT"/>
              </a:rPr>
              <a:t>Start </a:t>
            </a:r>
            <a:r>
              <a:rPr lang="en-US" b="1" dirty="0">
                <a:latin typeface="Arial-BoldMT"/>
              </a:rPr>
              <a:t>comments with # – the rest of line is ignored</a:t>
            </a:r>
            <a:r>
              <a:rPr lang="en-US" b="1" dirty="0" smtClean="0">
                <a:latin typeface="Arial-BoldMT"/>
              </a:rPr>
              <a:t>.</a:t>
            </a:r>
            <a:endParaRPr lang="en-US" b="1" dirty="0"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61220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1228"/>
            <a:ext cx="9905998" cy="1478570"/>
          </a:xfrm>
        </p:spPr>
        <p:txBody>
          <a:bodyPr/>
          <a:lstStyle/>
          <a:p>
            <a:r>
              <a:rPr lang="en-US" dirty="0" smtClean="0"/>
              <a:t>Variables and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9798"/>
            <a:ext cx="8310238" cy="35417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Variable names are case-sensitive, contain letters, numbers or _, cannot start with a number</a:t>
            </a:r>
          </a:p>
          <a:p>
            <a:r>
              <a:rPr lang="en-US" dirty="0" smtClean="0"/>
              <a:t>Variables do not have an intrinsic type</a:t>
            </a:r>
          </a:p>
          <a:p>
            <a:r>
              <a:rPr lang="en-US" dirty="0" smtClean="0"/>
              <a:t>Variables must be assigned before they can be referenced</a:t>
            </a:r>
          </a:p>
          <a:p>
            <a:r>
              <a:rPr lang="en-US" dirty="0" smtClean="0"/>
              <a:t>Variable on the left side, value on right side of = sign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anose="020B0609040504020204" pitchFamily="49" charset="0"/>
              </a:rPr>
              <a:t>	temperature = 98.6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anose="020B0609040504020204" pitchFamily="49" charset="0"/>
              </a:rPr>
              <a:t>	</a:t>
            </a:r>
            <a:r>
              <a:rPr lang="en-US" sz="1800" dirty="0" err="1" smtClean="0">
                <a:latin typeface="Lucida Console" panose="020B0609040504020204" pitchFamily="49" charset="0"/>
              </a:rPr>
              <a:t>myName</a:t>
            </a:r>
            <a:r>
              <a:rPr lang="en-US" sz="1800" dirty="0" smtClean="0">
                <a:latin typeface="Lucida Console" panose="020B0609040504020204" pitchFamily="49" charset="0"/>
              </a:rPr>
              <a:t> = "Monique"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	</a:t>
            </a:r>
            <a:r>
              <a:rPr lang="en-US" sz="1800" dirty="0" smtClean="0">
                <a:latin typeface="Lucida Console" panose="020B0609040504020204" pitchFamily="49" charset="0"/>
              </a:rPr>
              <a:t>x, y = 0, 100</a:t>
            </a: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14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ython: The Basics&amp;quot;&quot;/&gt;&lt;property id=&quot;20307&quot; value=&quot;260&quot;/&gt;&lt;/object&gt;&lt;object type=&quot;3&quot; unique_id=&quot;10004&quot;&gt;&lt;property id=&quot;20148&quot; value=&quot;5&quot;/&gt;&lt;property id=&quot;20300&quot; value=&quot;Slide 2 - &amp;quot;Python Origin&amp;quot;&quot;/&gt;&lt;property id=&quot;20307&quot; value=&quot;262&quot;/&gt;&lt;/object&gt;&lt;object type=&quot;3&quot; unique_id=&quot;10005&quot;&gt;&lt;property id=&quot;20148&quot; value=&quot;5&quot;/&gt;&lt;property id=&quot;20300&quot; value=&quot;Slide 4 - &amp;quot;Enough to Understand the Code&amp;quot;&quot;/&gt;&lt;property id=&quot;20307&quot; value=&quot;263&quot;/&gt;&lt;/object&gt;&lt;object type=&quot;3&quot; unique_id=&quot;10006&quot;&gt;&lt;property id=&quot;20148&quot; value=&quot;5&quot;/&gt;&lt;property id=&quot;20300&quot; value=&quot;Slide 5 - &amp;quot;Basic Datatypes&amp;quot;&quot;/&gt;&lt;property id=&quot;20307&quot; value=&quot;264&quot;/&gt;&lt;/object&gt;&lt;object type=&quot;3&quot; unique_id=&quot;10007&quot;&gt;&lt;property id=&quot;20148&quot; value=&quot;5&quot;/&gt;&lt;property id=&quot;20300&quot; value=&quot;Slide 6 - &amp;quot;Printing to screen&amp;quot;&quot;/&gt;&lt;property id=&quot;20307&quot; value=&quot;288&quot;/&gt;&lt;/object&gt;&lt;object type=&quot;3&quot; unique_id=&quot;10008&quot;&gt;&lt;property id=&quot;20148&quot; value=&quot;5&quot;/&gt;&lt;property id=&quot;20300&quot; value=&quot;Slide 7 - &amp;quot;Whitespace&amp;quot;&quot;/&gt;&lt;property id=&quot;20307&quot; value=&quot;265&quot;/&gt;&lt;/object&gt;&lt;object type=&quot;3&quot; unique_id=&quot;10009&quot;&gt;&lt;property id=&quot;20148&quot; value=&quot;5&quot;/&gt;&lt;property id=&quot;20300&quot; value=&quot;Slide 8 - &amp;quot;Comments&amp;quot;&quot;/&gt;&lt;property id=&quot;20307&quot; value=&quot;266&quot;/&gt;&lt;/object&gt;&lt;object type=&quot;3&quot; unique_id=&quot;10010&quot;&gt;&lt;property id=&quot;20148&quot; value=&quot;5&quot;/&gt;&lt;property id=&quot;20300&quot; value=&quot;Slide 9 - &amp;quot;Variables and Assignments&amp;quot;&quot;/&gt;&lt;property id=&quot;20307&quot; value=&quot;267&quot;/&gt;&lt;/object&gt;&lt;object type=&quot;3&quot; unique_id=&quot;10011&quot;&gt;&lt;property id=&quot;20148&quot; value=&quot;5&quot;/&gt;&lt;property id=&quot;20300&quot; value=&quot;Slide 10 - &amp;quot;Reserved Words&amp;quot;&quot;/&gt;&lt;property id=&quot;20307&quot; value=&quot;269&quot;/&gt;&lt;/object&gt;&lt;object type=&quot;3&quot; unique_id=&quot;10012&quot;&gt;&lt;property id=&quot;20148&quot; value=&quot;5&quot;/&gt;&lt;property id=&quot;20300&quot; value=&quot;Slide 11 - &amp;quot;Simple Types&amp;quot;&quot;/&gt;&lt;property id=&quot;20307&quot; value=&quot;270&quot;/&gt;&lt;/object&gt;&lt;object type=&quot;3&quot; unique_id=&quot;10013&quot;&gt;&lt;property id=&quot;20148&quot; value=&quot;5&quot;/&gt;&lt;property id=&quot;20300&quot; value=&quot;Slide 12 - &amp;quot;More Complicated Types&amp;quot;&quot;/&gt;&lt;property id=&quot;20307&quot; value=&quot;268&quot;/&gt;&lt;/object&gt;&lt;object type=&quot;3&quot; unique_id=&quot;10014&quot;&gt;&lt;property id=&quot;20148&quot; value=&quot;5&quot;/&gt;&lt;property id=&quot;20300&quot; value=&quot;Slide 13 - &amp;quot;Lists and Tuples (part 1)&amp;quot;&quot;/&gt;&lt;property id=&quot;20307&quot; value=&quot;271&quot;/&gt;&lt;/object&gt;&lt;object type=&quot;3&quot; unique_id=&quot;10015&quot;&gt;&lt;property id=&quot;20148&quot; value=&quot;5&quot;/&gt;&lt;property id=&quot;20300&quot; value=&quot;Slide 14 - &amp;quot;Lists and Tuples (part 2)&amp;quot;&quot;/&gt;&lt;property id=&quot;20307&quot; value=&quot;272&quot;/&gt;&lt;/object&gt;&lt;object type=&quot;3&quot; unique_id=&quot;10016&quot;&gt;&lt;property id=&quot;20148&quot; value=&quot;5&quot;/&gt;&lt;property id=&quot;20300&quot; value=&quot;Slide 15 - &amp;quot;Lists and Tuples (part 3)&amp;quot;&quot;/&gt;&lt;property id=&quot;20307&quot; value=&quot;273&quot;/&gt;&lt;/object&gt;&lt;object type=&quot;3&quot; unique_id=&quot;10017&quot;&gt;&lt;property id=&quot;20148&quot; value=&quot;5&quot;/&gt;&lt;property id=&quot;20300&quot; value=&quot;Slide 16 - &amp;quot;Lists and Tuples (part 4)&amp;quot;&quot;/&gt;&lt;property id=&quot;20307&quot; value=&quot;274&quot;/&gt;&lt;/object&gt;&lt;object type=&quot;3&quot; unique_id=&quot;10018&quot;&gt;&lt;property id=&quot;20148&quot; value=&quot;5&quot;/&gt;&lt;property id=&quot;20300&quot; value=&quot;Slide 17 - &amp;quot;Lists and Tuples (part 5)&amp;quot;&quot;/&gt;&lt;property id=&quot;20307&quot; value=&quot;275&quot;/&gt;&lt;/object&gt;&lt;object type=&quot;3&quot; unique_id=&quot;10019&quot;&gt;&lt;property id=&quot;20148&quot; value=&quot;5&quot;/&gt;&lt;property id=&quot;20300&quot; value=&quot;Slide 18 - &amp;quot;True or False (Boolean)&amp;quot;&quot;/&gt;&lt;property id=&quot;20307&quot; value=&quot;276&quot;/&gt;&lt;/object&gt;&lt;object type=&quot;3&quot; unique_id=&quot;10020&quot;&gt;&lt;property id=&quot;20148&quot; value=&quot;5&quot;/&gt;&lt;property id=&quot;20300&quot; value=&quot;Slide 19 - &amp;quot;+ Operator&amp;quot;&quot;/&gt;&lt;property id=&quot;20307&quot; value=&quot;277&quot;/&gt;&lt;/object&gt;&lt;object type=&quot;3&quot; unique_id=&quot;10021&quot;&gt;&lt;property id=&quot;20148&quot; value=&quot;5&quot;/&gt;&lt;property id=&quot;20300&quot; value=&quot;Slide 20 - &amp;quot;* Operator&amp;quot;&quot;/&gt;&lt;property id=&quot;20307&quot; value=&quot;278&quot;/&gt;&lt;/object&gt;&lt;object type=&quot;3&quot; unique_id=&quot;10022&quot;&gt;&lt;property id=&quot;20148&quot; value=&quot;5&quot;/&gt;&lt;property id=&quot;20300&quot; value=&quot;Slide 21 - &amp;quot;Main Differences between Python 2 and 3&amp;quot;&quot;/&gt;&lt;property id=&quot;20307&quot; value=&quot;279&quot;/&gt;&lt;/object&gt;&lt;object type=&quot;3&quot; unique_id=&quot;10023&quot;&gt;&lt;property id=&quot;20148&quot; value=&quot;5&quot;/&gt;&lt;property id=&quot;20300&quot; value=&quot;Slide 22 - &amp;quot;List method: append&amp;quot;&quot;/&gt;&lt;property id=&quot;20307&quot; value=&quot;281&quot;/&gt;&lt;/object&gt;&lt;object type=&quot;3&quot; unique_id=&quot;10024&quot;&gt;&lt;property id=&quot;20148&quot; value=&quot;5&quot;/&gt;&lt;property id=&quot;20300&quot; value=&quot;Slide 23 - &amp;quot;List method: extend&amp;quot;&quot;/&gt;&lt;property id=&quot;20307&quot; value=&quot;280&quot;/&gt;&lt;/object&gt;&lt;object type=&quot;3&quot; unique_id=&quot;10025&quot;&gt;&lt;property id=&quot;20148&quot; value=&quot;5&quot;/&gt;&lt;property id=&quot;20300&quot; value=&quot;Slide 24 - &amp;quot;List methods: index, count, remove, reverse, sort&amp;quot;&quot;/&gt;&lt;property id=&quot;20307&quot; value=&quot;282&quot;/&gt;&lt;/object&gt;&lt;object type=&quot;3&quot; unique_id=&quot;10026&quot;&gt;&lt;property id=&quot;20148&quot; value=&quot;5&quot;/&gt;&lt;property id=&quot;20300&quot; value=&quot;Slide 25 - &amp;quot;Convert tuple to list and back&amp;quot;&quot;/&gt;&lt;property id=&quot;20307&quot; value=&quot;283&quot;/&gt;&lt;/object&gt;&lt;object type=&quot;3&quot; unique_id=&quot;10027&quot;&gt;&lt;property id=&quot;20148&quot; value=&quot;5&quot;/&gt;&lt;property id=&quot;20300&quot; value=&quot;Slide 26 - &amp;quot;Dictionaries&amp;quot;&quot;/&gt;&lt;property id=&quot;20307&quot; value=&quot;284&quot;/&gt;&lt;/object&gt;&lt;object type=&quot;3&quot; unique_id=&quot;10028&quot;&gt;&lt;property id=&quot;20148&quot; value=&quot;5&quot;/&gt;&lt;property id=&quot;20300&quot; value=&quot;Slide 27 - &amp;quot;Functions&amp;quot;&quot;/&gt;&lt;property id=&quot;20307&quot; value=&quot;285&quot;/&gt;&lt;/object&gt;&lt;object type=&quot;3&quot; unique_id=&quot;10029&quot;&gt;&lt;property id=&quot;20148&quot; value=&quot;5&quot;/&gt;&lt;property id=&quot;20300&quot; value=&quot;Slide 28 - &amp;quot;Function arguments&amp;quot;&quot;/&gt;&lt;property id=&quot;20307&quot; value=&quot;286&quot;/&gt;&lt;/object&gt;&lt;object type=&quot;3&quot; unique_id=&quot;10030&quot;&gt;&lt;property id=&quot;20148&quot; value=&quot;5&quot;/&gt;&lt;property id=&quot;20300&quot; value=&quot;Slide 29 - &amp;quot;Optional Arguments to Functions&amp;quot;&quot;/&gt;&lt;property id=&quot;20307&quot; value=&quot;287&quot;/&gt;&lt;/object&gt;&lt;object type=&quot;3&quot; unique_id=&quot;10031&quot;&gt;&lt;property id=&quot;20148&quot; value=&quot;5&quot;/&gt;&lt;property id=&quot;20300&quot; value=&quot;Slide 30 - &amp;quot;Functions (continued): tricky bits&amp;quot;&quot;/&gt;&lt;property id=&quot;20307&quot; value=&quot;289&quot;/&gt;&lt;/object&gt;&lt;object type=&quot;3&quot; unique_id=&quot;10032&quot;&gt;&lt;property id=&quot;20148&quot; value=&quot;5&quot;/&gt;&lt;property id=&quot;20300&quot; value=&quot;Slide 31 - &amp;quot;Program control, or connecting it all&amp;quot;&quot;/&gt;&lt;property id=&quot;20307&quot; value=&quot;290&quot;/&gt;&lt;/object&gt;&lt;object type=&quot;3&quot; unique_id=&quot;10033&quot;&gt;&lt;property id=&quot;20148&quot; value=&quot;5&quot;/&gt;&lt;property id=&quot;20300&quot; value=&quot;Slide 32 - &amp;quot;While loop&amp;quot;&quot;/&gt;&lt;property id=&quot;20307&quot; value=&quot;291&quot;/&gt;&lt;/object&gt;&lt;object type=&quot;3&quot; unique_id=&quot;10034&quot;&gt;&lt;property id=&quot;20148&quot; value=&quot;5&quot;/&gt;&lt;property id=&quot;20300&quot; value=&quot;Slide 33 - &amp;quot;For loop&amp;quot;&quot;/&gt;&lt;property id=&quot;20307&quot; value=&quot;292&quot;/&gt;&lt;/object&gt;&lt;object type=&quot;3&quot; unique_id=&quot;10035&quot;&gt;&lt;property id=&quot;20148&quot; value=&quot;5&quot;/&gt;&lt;property id=&quot;20300&quot; value=&quot;Slide 34 - &amp;quot;If...elif...else...&amp;quot;&quot;/&gt;&lt;property id=&quot;20307&quot; value=&quot;293&quot;/&gt;&lt;/object&gt;&lt;object type=&quot;3&quot; unique_id=&quot;10036&quot;&gt;&lt;property id=&quot;20148&quot; value=&quot;5&quot;/&gt;&lt;property id=&quot;20300&quot; value=&quot;Slide 35 - &amp;quot;...and Lots More!&amp;quot;&quot;/&gt;&lt;property id=&quot;20307&quot; value=&quot;294&quot;/&gt;&lt;/object&gt;&lt;object type=&quot;3&quot; unique_id=&quot;10145&quot;&gt;&lt;property id=&quot;20148&quot; value=&quot;5&quot;/&gt;&lt;property id=&quot;20300&quot; value=&quot;Slide 3 - &amp;quot;A Code Sample&amp;quot;&quot;/&gt;&lt;property id=&quot;20307&quot; value=&quot;295&quot;/&gt;&lt;/object&gt;&lt;/object&gt;&lt;object type=&quot;8&quot; unique_id=&quot;1007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3094</TotalTime>
  <Words>1776</Words>
  <Application>Microsoft Office PowerPoint</Application>
  <PresentationFormat>Widescreen</PresentationFormat>
  <Paragraphs>280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Arial-BoldItalicMT</vt:lpstr>
      <vt:lpstr>Arial-BoldMT</vt:lpstr>
      <vt:lpstr>Arial-ItalicMT</vt:lpstr>
      <vt:lpstr>ArialMT</vt:lpstr>
      <vt:lpstr>Calibri</vt:lpstr>
      <vt:lpstr>Courier</vt:lpstr>
      <vt:lpstr>Lucida Console</vt:lpstr>
      <vt:lpstr>Trebuchet MS</vt:lpstr>
      <vt:lpstr>Tw Cen MT</vt:lpstr>
      <vt:lpstr>Circuit</vt:lpstr>
      <vt:lpstr>Python: The Basics</vt:lpstr>
      <vt:lpstr>Python Origin</vt:lpstr>
      <vt:lpstr>A Code Sample</vt:lpstr>
      <vt:lpstr>Enough to Understand the Code</vt:lpstr>
      <vt:lpstr>Basic Datatypes</vt:lpstr>
      <vt:lpstr>Printing to screen</vt:lpstr>
      <vt:lpstr>Whitespace</vt:lpstr>
      <vt:lpstr>Comments</vt:lpstr>
      <vt:lpstr>Variables and Assignments</vt:lpstr>
      <vt:lpstr>Reserved Words</vt:lpstr>
      <vt:lpstr>Simple Types</vt:lpstr>
      <vt:lpstr>More Complicated Types</vt:lpstr>
      <vt:lpstr>Lists and Tuples (part 1)</vt:lpstr>
      <vt:lpstr>Lists and Tuples (part 2)</vt:lpstr>
      <vt:lpstr>Lists and Tuples (part 3)</vt:lpstr>
      <vt:lpstr>Lists and Tuples (part 4)</vt:lpstr>
      <vt:lpstr>Lists and Tuples (part 5)</vt:lpstr>
      <vt:lpstr>True or False (Boolean)</vt:lpstr>
      <vt:lpstr>+ Operator</vt:lpstr>
      <vt:lpstr>* Operator</vt:lpstr>
      <vt:lpstr>Main Differences between Python 2 and 3</vt:lpstr>
      <vt:lpstr>List method: append</vt:lpstr>
      <vt:lpstr>List method: extend</vt:lpstr>
      <vt:lpstr>List methods: index, count, remove, reverse, sort</vt:lpstr>
      <vt:lpstr>Convert tuple to list and back</vt:lpstr>
      <vt:lpstr>Dictionaries</vt:lpstr>
      <vt:lpstr>Functions</vt:lpstr>
      <vt:lpstr>Function arguments</vt:lpstr>
      <vt:lpstr>Optional Arguments to Functions</vt:lpstr>
      <vt:lpstr>Functions (continued): tricky bits</vt:lpstr>
      <vt:lpstr>Program control, or connecting it all</vt:lpstr>
      <vt:lpstr>While loop</vt:lpstr>
      <vt:lpstr>For loop</vt:lpstr>
      <vt:lpstr>If...elif...else...</vt:lpstr>
      <vt:lpstr>...and Lots More!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M. Romero</dc:creator>
  <cp:lastModifiedBy>John Romero</cp:lastModifiedBy>
  <cp:revision>43</cp:revision>
  <dcterms:created xsi:type="dcterms:W3CDTF">2017-06-02T14:59:04Z</dcterms:created>
  <dcterms:modified xsi:type="dcterms:W3CDTF">2017-06-05T15:11:32Z</dcterms:modified>
</cp:coreProperties>
</file>